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1"/>
  </p:notesMasterIdLst>
  <p:sldIdLst>
    <p:sldId id="316" r:id="rId2"/>
    <p:sldId id="317" r:id="rId3"/>
    <p:sldId id="356" r:id="rId4"/>
    <p:sldId id="357" r:id="rId5"/>
    <p:sldId id="319" r:id="rId6"/>
    <p:sldId id="360" r:id="rId7"/>
    <p:sldId id="328" r:id="rId8"/>
    <p:sldId id="329" r:id="rId9"/>
    <p:sldId id="354" r:id="rId10"/>
    <p:sldId id="353" r:id="rId11"/>
    <p:sldId id="331" r:id="rId12"/>
    <p:sldId id="349" r:id="rId13"/>
    <p:sldId id="320" r:id="rId14"/>
    <p:sldId id="350" r:id="rId15"/>
    <p:sldId id="287" r:id="rId16"/>
    <p:sldId id="282" r:id="rId17"/>
    <p:sldId id="280" r:id="rId18"/>
    <p:sldId id="333" r:id="rId19"/>
    <p:sldId id="335" r:id="rId20"/>
    <p:sldId id="336" r:id="rId21"/>
    <p:sldId id="337" r:id="rId22"/>
    <p:sldId id="359" r:id="rId23"/>
    <p:sldId id="338" r:id="rId24"/>
    <p:sldId id="351" r:id="rId25"/>
    <p:sldId id="340" r:id="rId26"/>
    <p:sldId id="293" r:id="rId27"/>
    <p:sldId id="297" r:id="rId28"/>
    <p:sldId id="303" r:id="rId29"/>
    <p:sldId id="358" r:id="rId30"/>
  </p:sldIdLst>
  <p:sldSz cx="9144000" cy="6858000" type="screen4x3"/>
  <p:notesSz cx="6858000" cy="9144000"/>
  <p:defaultTextStyle>
    <a:defPPr>
      <a:defRPr lang="it-IT"/>
    </a:defPPr>
    <a:lvl1pPr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2000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99"/>
    <a:srgbClr val="A0B66A"/>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4" autoAdjust="0"/>
    <p:restoredTop sz="83810" autoAdjust="0"/>
  </p:normalViewPr>
  <p:slideViewPr>
    <p:cSldViewPr showGuides="1">
      <p:cViewPr>
        <p:scale>
          <a:sx n="66" d="100"/>
          <a:sy n="66" d="100"/>
        </p:scale>
        <p:origin x="-2130"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35" tIns="45718" rIns="91435" bIns="45718" numCol="1" anchor="t" anchorCtr="0" compatLnSpc="1">
            <a:prstTxWarp prst="textNoShape">
              <a:avLst/>
            </a:prstTxWarp>
          </a:bodyPr>
          <a:lstStyle>
            <a:lvl1pPr eaLnBrk="0" hangingPunct="0">
              <a:spcBef>
                <a:spcPct val="0"/>
              </a:spcBef>
              <a:defRPr sz="1200"/>
            </a:lvl1pPr>
          </a:lstStyle>
          <a:p>
            <a:endParaRPr lang="en-GB"/>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35" tIns="45718" rIns="91435" bIns="45718" numCol="1" anchor="t" anchorCtr="0" compatLnSpc="1">
            <a:prstTxWarp prst="textNoShape">
              <a:avLst/>
            </a:prstTxWarp>
          </a:bodyPr>
          <a:lstStyle>
            <a:lvl1pPr algn="r" eaLnBrk="0" hangingPunct="0">
              <a:spcBef>
                <a:spcPct val="0"/>
              </a:spcBef>
              <a:defRPr sz="1200"/>
            </a:lvl1pPr>
          </a:lstStyle>
          <a:p>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GB"/>
              <a:t>Fare clic per modificare gli stili del testo dello schema</a:t>
            </a:r>
          </a:p>
          <a:p>
            <a:pPr lvl="1"/>
            <a:r>
              <a:rPr lang="en-GB"/>
              <a:t>Secondo livello</a:t>
            </a:r>
          </a:p>
          <a:p>
            <a:pPr lvl="2"/>
            <a:r>
              <a:rPr lang="en-GB"/>
              <a:t>Terzo livello</a:t>
            </a:r>
          </a:p>
          <a:p>
            <a:pPr lvl="3"/>
            <a:r>
              <a:rPr lang="en-GB"/>
              <a:t>Quarto livello</a:t>
            </a:r>
          </a:p>
          <a:p>
            <a:pPr lvl="4"/>
            <a:r>
              <a:rPr lang="en-GB"/>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35" tIns="45718" rIns="91435" bIns="45718" numCol="1" anchor="b" anchorCtr="0" compatLnSpc="1">
            <a:prstTxWarp prst="textNoShape">
              <a:avLst/>
            </a:prstTxWarp>
          </a:bodyPr>
          <a:lstStyle>
            <a:lvl1pPr eaLnBrk="0" hangingPunct="0">
              <a:spcBef>
                <a:spcPct val="0"/>
              </a:spcBef>
              <a:defRPr sz="1200"/>
            </a:lvl1pPr>
          </a:lstStyle>
          <a:p>
            <a:endParaRPr lang="en-GB"/>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35" tIns="45718" rIns="91435" bIns="45718" numCol="1" anchor="b" anchorCtr="0" compatLnSpc="1">
            <a:prstTxWarp prst="textNoShape">
              <a:avLst/>
            </a:prstTxWarp>
          </a:bodyPr>
          <a:lstStyle>
            <a:lvl1pPr algn="r" eaLnBrk="0" hangingPunct="0">
              <a:spcBef>
                <a:spcPct val="0"/>
              </a:spcBef>
              <a:defRPr sz="1200"/>
            </a:lvl1pPr>
          </a:lstStyle>
          <a:p>
            <a:fld id="{5FB7B063-A2E4-E541-AF1D-53E3E153D6FD}" type="slidenum">
              <a:rPr lang="en-GB"/>
              <a:pPr/>
              <a:t>‹#›</a:t>
            </a:fld>
            <a:endParaRPr lang="en-GB"/>
          </a:p>
        </p:txBody>
      </p:sp>
    </p:spTree>
    <p:extLst>
      <p:ext uri="{BB962C8B-B14F-4D97-AF65-F5344CB8AC3E}">
        <p14:creationId xmlns:p14="http://schemas.microsoft.com/office/powerpoint/2010/main" val="3283287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a:t>
            </a:fld>
            <a:endParaRPr lang="en-GB"/>
          </a:p>
        </p:txBody>
      </p:sp>
    </p:spTree>
    <p:extLst>
      <p:ext uri="{BB962C8B-B14F-4D97-AF65-F5344CB8AC3E}">
        <p14:creationId xmlns:p14="http://schemas.microsoft.com/office/powerpoint/2010/main" val="3255637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Stress that in</a:t>
            </a:r>
            <a:r>
              <a:rPr lang="en-US" baseline="0" dirty="0" smtClean="0"/>
              <a:t> order to deliver the results in the three most vulnerable provinces, a presence needs to be established in one of those provinces ( the other two have already established project offices). The presence needs to be a common presence rather than an agency presence, creating the need for a Common Premises/</a:t>
            </a:r>
            <a:r>
              <a:rPr lang="en-US" baseline="0" dirty="0" err="1" smtClean="0"/>
              <a:t>Suboffice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21</a:t>
            </a:fld>
            <a:endParaRPr lang="en-GB"/>
          </a:p>
        </p:txBody>
      </p:sp>
    </p:spTree>
    <p:extLst>
      <p:ext uri="{BB962C8B-B14F-4D97-AF65-F5344CB8AC3E}">
        <p14:creationId xmlns:p14="http://schemas.microsoft.com/office/powerpoint/2010/main" val="90327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When explaining what the BoS is, draw the parallel to an UNDAF for Business</a:t>
            </a:r>
            <a:r>
              <a:rPr lang="en-US" b="0" baseline="0" dirty="0" smtClean="0"/>
              <a:t> Operations, but lighter in approach. Highlight it is based on the same RBM principles as the UNDAF (</a:t>
            </a:r>
            <a:r>
              <a:rPr lang="en-US" b="0" baseline="0" dirty="0" err="1" smtClean="0"/>
              <a:t>logframe</a:t>
            </a:r>
            <a:r>
              <a:rPr lang="en-US" b="0" baseline="0" dirty="0" smtClean="0"/>
              <a:t>, outcomes, outputs, indicators).</a:t>
            </a:r>
            <a:endParaRPr lang="en-US" b="0" dirty="0" smtClean="0"/>
          </a:p>
          <a:p>
            <a:endParaRPr lang="en-US" b="1" dirty="0" smtClean="0"/>
          </a:p>
          <a:p>
            <a:r>
              <a:rPr lang="en-US" b="0" dirty="0" smtClean="0"/>
              <a:t>Components of the BoS:</a:t>
            </a:r>
          </a:p>
          <a:p>
            <a:endParaRPr lang="en-US" dirty="0" smtClean="0"/>
          </a:p>
          <a:p>
            <a:pPr marL="228587" indent="-228587">
              <a:buFont typeface="+mj-lt"/>
              <a:buAutoNum type="arabicPeriod"/>
            </a:pPr>
            <a:r>
              <a:rPr lang="en-US" b="1" dirty="0"/>
              <a:t>Business Operations Results Framework</a:t>
            </a:r>
            <a:r>
              <a:rPr lang="en-US" dirty="0"/>
              <a:t>, reflecting medium term outcomes and outputs in line with the UNDAF cycle;</a:t>
            </a:r>
          </a:p>
          <a:p>
            <a:pPr marL="228587" indent="-228587">
              <a:buFont typeface="+mj-lt"/>
              <a:buAutoNum type="arabicPeriod"/>
            </a:pPr>
            <a:r>
              <a:rPr lang="en-US" b="1" dirty="0"/>
              <a:t>Monitoring and Evaluation Framework</a:t>
            </a:r>
            <a:r>
              <a:rPr lang="en-US" dirty="0"/>
              <a:t>, reflecting outcome and output level indicators allowing for progress monitoring and evaluation of impact of business operations;</a:t>
            </a:r>
          </a:p>
          <a:p>
            <a:pPr marL="228587" indent="-228587">
              <a:buFont typeface="+mj-lt"/>
              <a:buAutoNum type="arabicPeriod"/>
            </a:pPr>
            <a:r>
              <a:rPr lang="en-US" b="1" dirty="0"/>
              <a:t>Management Arrangements</a:t>
            </a:r>
            <a:r>
              <a:rPr lang="en-US" dirty="0"/>
              <a:t> of UN Business Operations outlining the way the UN organizes itself in order to deliver cost effective operational support that meets UN Programme requirements;</a:t>
            </a:r>
          </a:p>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Key Messages:</a:t>
            </a:r>
          </a:p>
          <a:p>
            <a:endParaRPr lang="en-US" dirty="0" smtClean="0"/>
          </a:p>
          <a:p>
            <a:r>
              <a:rPr lang="en-US" dirty="0" smtClean="0"/>
              <a:t>The Operations Analysis is the first step in the development of a Business Operations Strategy</a:t>
            </a:r>
          </a:p>
          <a:p>
            <a:r>
              <a:rPr lang="en-US" dirty="0" smtClean="0"/>
              <a:t>Operations Analysis provides the analytical basis for the UNCT/OMT to make decisions regarding the priorities</a:t>
            </a:r>
            <a:r>
              <a:rPr lang="en-US" baseline="0" dirty="0" smtClean="0"/>
              <a:t> for </a:t>
            </a:r>
            <a:r>
              <a:rPr lang="en-US" baseline="0" dirty="0" err="1" smtClean="0"/>
              <a:t>harmonised</a:t>
            </a:r>
            <a:r>
              <a:rPr lang="en-US" baseline="0" dirty="0" smtClean="0"/>
              <a:t> business operations at country level</a:t>
            </a:r>
          </a:p>
          <a:p>
            <a:r>
              <a:rPr lang="en-US" baseline="0" dirty="0" smtClean="0"/>
              <a:t>The Operations Analysis consists of 5 steps</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5</a:t>
            </a:fld>
            <a:endParaRPr lang="en-GB"/>
          </a:p>
        </p:txBody>
      </p:sp>
    </p:spTree>
    <p:extLst>
      <p:ext uri="{BB962C8B-B14F-4D97-AF65-F5344CB8AC3E}">
        <p14:creationId xmlns:p14="http://schemas.microsoft.com/office/powerpoint/2010/main" val="2755770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b="1" dirty="0" smtClean="0">
              <a:latin typeface="Arial" pitchFamily="-108" charset="0"/>
            </a:endParaRPr>
          </a:p>
          <a:p>
            <a:endParaRPr lang="fr-FR"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7</a:t>
            </a:fld>
            <a:endParaRPr lang="en-GB"/>
          </a:p>
        </p:txBody>
      </p:sp>
    </p:spTree>
    <p:extLst>
      <p:ext uri="{BB962C8B-B14F-4D97-AF65-F5344CB8AC3E}">
        <p14:creationId xmlns:p14="http://schemas.microsoft.com/office/powerpoint/2010/main" val="3255637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GB" sz="1400" b="1" dirty="0"/>
              <a:t>Sources of information</a:t>
            </a:r>
            <a:endParaRPr lang="en-US" sz="1400" b="1" dirty="0"/>
          </a:p>
          <a:p>
            <a:pPr lvl="1"/>
            <a:r>
              <a:rPr lang="en-GB" sz="1400" dirty="0"/>
              <a:t>Outline on Common Services in the current OMT </a:t>
            </a:r>
            <a:r>
              <a:rPr lang="en-GB" sz="1400" dirty="0" err="1"/>
              <a:t>workplan</a:t>
            </a:r>
            <a:r>
              <a:rPr lang="en-GB" sz="1400" dirty="0"/>
              <a:t> </a:t>
            </a:r>
            <a:endParaRPr lang="en-US" sz="1400" dirty="0"/>
          </a:p>
          <a:p>
            <a:pPr lvl="1"/>
            <a:r>
              <a:rPr lang="en-GB" sz="1400" dirty="0"/>
              <a:t>Previous </a:t>
            </a:r>
            <a:r>
              <a:rPr lang="en-GB" sz="1400" dirty="0" err="1"/>
              <a:t>workplans</a:t>
            </a:r>
            <a:r>
              <a:rPr lang="en-GB" sz="1400" dirty="0"/>
              <a:t> (OMT, Common Services, individual agencies)</a:t>
            </a:r>
            <a:endParaRPr lang="en-US" sz="1400" dirty="0"/>
          </a:p>
          <a:p>
            <a:pPr lvl="1"/>
            <a:r>
              <a:rPr lang="en-GB" sz="1400" dirty="0"/>
              <a:t>Existing services plans and common services reviews</a:t>
            </a:r>
            <a:endParaRPr lang="en-US" sz="1400" dirty="0"/>
          </a:p>
          <a:p>
            <a:pPr lvl="1"/>
            <a:r>
              <a:rPr lang="en-GB" sz="1400" dirty="0"/>
              <a:t>Process guidelines</a:t>
            </a:r>
            <a:endParaRPr lang="en-US" sz="1400" dirty="0"/>
          </a:p>
          <a:p>
            <a:pPr lvl="1"/>
            <a:r>
              <a:rPr lang="en-GB" sz="1400" dirty="0"/>
              <a:t>Project documents</a:t>
            </a:r>
            <a:endParaRPr lang="en-US" sz="1400" dirty="0"/>
          </a:p>
          <a:p>
            <a:pPr lvl="1"/>
            <a:r>
              <a:rPr lang="en-GB" sz="1400" dirty="0"/>
              <a:t>Requests from users, headquarters, etc.</a:t>
            </a:r>
            <a:endParaRPr lang="en-US" sz="1400" dirty="0"/>
          </a:p>
          <a:p>
            <a:pPr lvl="1"/>
            <a:r>
              <a:rPr lang="en-GB" sz="1400" dirty="0"/>
              <a:t>Professional knowledge</a:t>
            </a:r>
            <a:endParaRPr lang="en-US" sz="1400" dirty="0"/>
          </a:p>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11</a:t>
            </a:fld>
            <a:endParaRPr lang="en-GB"/>
          </a:p>
        </p:txBody>
      </p:sp>
    </p:spTree>
    <p:extLst>
      <p:ext uri="{BB962C8B-B14F-4D97-AF65-F5344CB8AC3E}">
        <p14:creationId xmlns:p14="http://schemas.microsoft.com/office/powerpoint/2010/main" val="4281222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Key messages</a:t>
            </a:r>
          </a:p>
          <a:p>
            <a:endParaRPr lang="en-US" dirty="0" smtClean="0"/>
          </a:p>
          <a:p>
            <a:r>
              <a:rPr lang="en-US" dirty="0" smtClean="0"/>
              <a:t>The Baseline Analysis takes stock of the </a:t>
            </a:r>
            <a:r>
              <a:rPr lang="en-US" b="1" u="sng" dirty="0" smtClean="0"/>
              <a:t>existing </a:t>
            </a:r>
            <a:r>
              <a:rPr lang="en-US" dirty="0" smtClean="0"/>
              <a:t>Common Business Operations/Common Services</a:t>
            </a:r>
          </a:p>
          <a:p>
            <a:r>
              <a:rPr lang="en-US" baseline="0" dirty="0" smtClean="0"/>
              <a:t>The Baseline Analysis determines which ones we want to keep, adjust or drop</a:t>
            </a:r>
          </a:p>
          <a:p>
            <a:pPr defTabSz="914350">
              <a:defRPr/>
            </a:pPr>
            <a:r>
              <a:rPr lang="en-US" dirty="0" smtClean="0"/>
              <a:t>As such, the Baseline Analysis determines</a:t>
            </a:r>
            <a:r>
              <a:rPr lang="en-US" baseline="0" dirty="0" smtClean="0"/>
              <a:t> part of the demand for Common Business Operations Support</a:t>
            </a:r>
          </a:p>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13</a:t>
            </a:fld>
            <a:endParaRPr lang="en-GB"/>
          </a:p>
        </p:txBody>
      </p:sp>
    </p:spTree>
    <p:extLst>
      <p:ext uri="{BB962C8B-B14F-4D97-AF65-F5344CB8AC3E}">
        <p14:creationId xmlns:p14="http://schemas.microsoft.com/office/powerpoint/2010/main" val="3796338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b="1" dirty="0" smtClean="0">
              <a:latin typeface="Arial" pitchFamily="-108" charset="0"/>
            </a:endParaRPr>
          </a:p>
          <a:p>
            <a:endParaRPr lang="fr-FR"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15</a:t>
            </a:fld>
            <a:endParaRPr lang="en-GB"/>
          </a:p>
        </p:txBody>
      </p:sp>
    </p:spTree>
    <p:extLst>
      <p:ext uri="{BB962C8B-B14F-4D97-AF65-F5344CB8AC3E}">
        <p14:creationId xmlns:p14="http://schemas.microsoft.com/office/powerpoint/2010/main" val="3255637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b="1" dirty="0" smtClean="0"/>
              <a:t>Key messages</a:t>
            </a:r>
            <a:endParaRPr lang="en-US" b="1" baseline="0" dirty="0" smtClean="0"/>
          </a:p>
          <a:p>
            <a:endParaRPr lang="en-US" dirty="0" smtClean="0"/>
          </a:p>
          <a:p>
            <a:r>
              <a:rPr lang="en-US" dirty="0" smtClean="0"/>
              <a:t>The Needs Analysis analyses the demand for </a:t>
            </a:r>
            <a:r>
              <a:rPr lang="en-US" b="1" u="sng" dirty="0" smtClean="0"/>
              <a:t>new</a:t>
            </a:r>
            <a:r>
              <a:rPr lang="en-US" dirty="0" smtClean="0"/>
              <a:t> Common</a:t>
            </a:r>
            <a:r>
              <a:rPr lang="en-US" baseline="0" dirty="0" smtClean="0"/>
              <a:t> Business Operations Support</a:t>
            </a:r>
            <a:endParaRPr lang="en-US" dirty="0" smtClean="0"/>
          </a:p>
          <a:p>
            <a:r>
              <a:rPr lang="en-US" dirty="0" smtClean="0"/>
              <a:t>There are two main “clusters” of needs- </a:t>
            </a:r>
            <a:r>
              <a:rPr lang="en-US" dirty="0" err="1" smtClean="0"/>
              <a:t>Programme</a:t>
            </a:r>
            <a:r>
              <a:rPr lang="en-US" dirty="0" smtClean="0"/>
              <a:t> related and Ongoing Business operations (less</a:t>
            </a:r>
            <a:r>
              <a:rPr lang="en-US" baseline="0" dirty="0" smtClean="0"/>
              <a:t> direct link to </a:t>
            </a:r>
            <a:r>
              <a:rPr lang="en-US" baseline="0" dirty="0" err="1" smtClean="0"/>
              <a:t>programme</a:t>
            </a:r>
            <a:r>
              <a:rPr lang="en-US" baseline="0" dirty="0" smtClean="0"/>
              <a:t> delivery)</a:t>
            </a:r>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18</a:t>
            </a:fld>
            <a:endParaRPr lang="en-GB"/>
          </a:p>
        </p:txBody>
      </p:sp>
    </p:spTree>
    <p:extLst>
      <p:ext uri="{BB962C8B-B14F-4D97-AF65-F5344CB8AC3E}">
        <p14:creationId xmlns:p14="http://schemas.microsoft.com/office/powerpoint/2010/main" val="1214387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b="1" dirty="0" smtClean="0"/>
              <a:t>Key messages</a:t>
            </a:r>
            <a:endParaRPr lang="en-US" b="1" baseline="0" dirty="0" smtClean="0"/>
          </a:p>
          <a:p>
            <a:pPr marL="171441" indent="-171441" defTabSz="914350">
              <a:buFont typeface="Arial" pitchFamily="34" charset="0"/>
              <a:buChar char="•"/>
              <a:defRPr/>
            </a:pPr>
            <a:endParaRPr lang="en-CA" dirty="0"/>
          </a:p>
          <a:p>
            <a:pPr marL="171441" indent="-171441" defTabSz="914350">
              <a:buFont typeface="Arial" pitchFamily="34" charset="0"/>
              <a:buChar char="•"/>
              <a:defRPr/>
            </a:pPr>
            <a:r>
              <a:rPr lang="en-CA" dirty="0"/>
              <a:t>The exact categories vary per country, based on the services that are in place or to be developed. </a:t>
            </a:r>
          </a:p>
          <a:p>
            <a:pPr marL="171441" indent="-171441" defTabSz="914350">
              <a:buFont typeface="Arial" pitchFamily="34" charset="0"/>
              <a:buChar char="•"/>
              <a:defRPr/>
            </a:pPr>
            <a:r>
              <a:rPr lang="en-CA" dirty="0"/>
              <a:t>The categories are an indication to guide the OMT thinking. </a:t>
            </a:r>
          </a:p>
          <a:p>
            <a:pPr marL="171441" indent="-171441" defTabSz="914350">
              <a:buFont typeface="Arial" pitchFamily="34" charset="0"/>
              <a:buChar char="•"/>
              <a:defRPr/>
            </a:pPr>
            <a:r>
              <a:rPr lang="en-CA" dirty="0"/>
              <a:t>The analysis should take into account direct programme needs (ex. Procurement needs) as well as general programme needs such as whether the UN requires additional sub offices or project offices, which would have a significant ICT, logistical and other operational support implications. The key point here is that the need is directly tied to a specific programme.</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5FB7B063-A2E4-E541-AF1D-53E3E153D6FD}" type="slidenum">
              <a:rPr lang="en-GB" smtClean="0"/>
              <a:pPr/>
              <a:t>20</a:t>
            </a:fld>
            <a:endParaRPr lang="en-GB"/>
          </a:p>
        </p:txBody>
      </p:sp>
    </p:spTree>
    <p:extLst>
      <p:ext uri="{BB962C8B-B14F-4D97-AF65-F5344CB8AC3E}">
        <p14:creationId xmlns:p14="http://schemas.microsoft.com/office/powerpoint/2010/main" val="7176521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9231" name="Picture 15" descr="cover_templa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42125"/>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13"/>
          <p:cNvSpPr>
            <a:spLocks noGrp="1" noChangeArrowheads="1"/>
          </p:cNvSpPr>
          <p:nvPr>
            <p:ph type="ctrTitle" sz="quarter"/>
          </p:nvPr>
        </p:nvSpPr>
        <p:spPr>
          <a:xfrm>
            <a:off x="1027113" y="3032125"/>
            <a:ext cx="7772400" cy="809625"/>
          </a:xfrm>
        </p:spPr>
        <p:txBody>
          <a:bodyPr/>
          <a:lstStyle>
            <a:lvl1pPr>
              <a:defRPr sz="2800"/>
            </a:lvl1pPr>
          </a:lstStyle>
          <a:p>
            <a:pPr lvl="0"/>
            <a:r>
              <a:rPr lang="en-US" noProof="0" smtClean="0"/>
              <a:t>Click to edit Master title style</a:t>
            </a:r>
            <a:endParaRPr lang="en-GB" noProof="0" dirty="0" smtClean="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sz="2000">
                <a:solidFill>
                  <a:srgbClr val="005395"/>
                </a:solidFill>
              </a:defRPr>
            </a:lvl1pPr>
          </a:lstStyle>
          <a:p>
            <a:pPr lvl="0"/>
            <a:r>
              <a:rPr lang="en-US" noProof="0" smtClean="0"/>
              <a:t>Click to edit Master subtitle style</a:t>
            </a:r>
            <a:endParaRPr lang="en-GB" noProof="0" smtClean="0"/>
          </a:p>
        </p:txBody>
      </p:sp>
      <p:pic>
        <p:nvPicPr>
          <p:cNvPr id="6" name="Picture 6" descr="DOCO new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9512" y="620689"/>
            <a:ext cx="2808312" cy="50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a:p>
        </p:txBody>
      </p:sp>
      <p:sp>
        <p:nvSpPr>
          <p:cNvPr id="3" name="Segnaposto testo verticale 2"/>
          <p:cNvSpPr>
            <a:spLocks noGrp="1"/>
          </p:cNvSpPr>
          <p:nvPr>
            <p:ph type="body" orient="vert" idx="1"/>
          </p:nvPr>
        </p:nvSpPr>
        <p:spPr>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vert" wrap="square" lIns="91440" tIns="45720" rIns="91440" bIns="45720" numCol="1" anchor="t" anchorCtr="0" compatLnSpc="1">
            <a:prstTxWarp prst="textNoShape">
              <a:avLst/>
            </a:prstTxWarp>
          </a:bodyPr>
          <a:lstStyle>
            <a:lvl1pPr>
              <a:defRPr lang="en-US" smtClean="0"/>
            </a:lvl1pPr>
            <a:lvl2pPr>
              <a:defRPr lang="en-US" smtClean="0"/>
            </a:lvl2pPr>
            <a:lvl3pPr>
              <a:defRPr lang="en-US" smtClean="0"/>
            </a:lvl3pPr>
            <a:lvl4pPr>
              <a:defRPr lang="en-US" smtClean="0"/>
            </a:lvl4pPr>
            <a:lvl5pPr>
              <a:defRPr lang="en-GB"/>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1412776"/>
            <a:ext cx="2095500" cy="4500662"/>
          </a:xfrm>
        </p:spPr>
        <p:txBody>
          <a:bodyPr vert="eaVert"/>
          <a:lstStyle>
            <a:lvl1pPr algn="l">
              <a:defRPr>
                <a:solidFill>
                  <a:srgbClr val="0070C0"/>
                </a:solidFill>
              </a:defRPr>
            </a:lvl1pPr>
          </a:lstStyle>
          <a:p>
            <a:r>
              <a:rPr lang="en-US" smtClean="0"/>
              <a:t>Click to edit Master title style</a:t>
            </a:r>
            <a:endParaRPr lang="en-GB"/>
          </a:p>
        </p:txBody>
      </p:sp>
      <p:sp>
        <p:nvSpPr>
          <p:cNvPr id="3" name="Segnaposto testo verticale 2"/>
          <p:cNvSpPr>
            <a:spLocks noGrp="1"/>
          </p:cNvSpPr>
          <p:nvPr>
            <p:ph type="body" orient="vert" idx="1"/>
          </p:nvPr>
        </p:nvSpPr>
        <p:spPr>
          <a:xfrm>
            <a:off x="431800" y="1412776"/>
            <a:ext cx="6135688" cy="4500662"/>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vert" wrap="square" lIns="91440" tIns="45720" rIns="91440" bIns="45720" numCol="1" anchor="t" anchorCtr="0" compatLnSpc="1">
            <a:prstTxWarp prst="textNoShape">
              <a:avLst/>
            </a:prstTxWarp>
          </a:bodyPr>
          <a:lstStyle>
            <a:lvl1pPr>
              <a:defRPr lang="en-US" smtClean="0"/>
            </a:lvl1pPr>
            <a:lvl2pPr>
              <a:defRPr lang="en-US" smtClean="0"/>
            </a:lvl2pPr>
            <a:lvl3pPr>
              <a:defRPr lang="en-US" smtClean="0"/>
            </a:lvl3pPr>
            <a:lvl4pPr>
              <a:defRPr lang="en-US" smtClean="0"/>
            </a:lvl4pPr>
            <a:lvl5pPr>
              <a:defRPr lang="en-GB"/>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800"/>
            </a:lvl1pPr>
          </a:lstStyle>
          <a:p>
            <a:r>
              <a:rPr lang="en-US" smtClean="0"/>
              <a:t>Click to edit Master title style</a:t>
            </a:r>
            <a:endParaRPr lang="en-GB" dirty="0"/>
          </a:p>
        </p:txBody>
      </p:sp>
      <p:sp>
        <p:nvSpPr>
          <p:cNvPr id="3" name="Segnaposto contenuto 2"/>
          <p:cNvSpPr>
            <a:spLocks noGrp="1"/>
          </p:cNvSpPr>
          <p:nvPr>
            <p:ph idx="1"/>
          </p:nvPr>
        </p:nvSpPr>
        <p:spPr>
          <a:xfrm>
            <a:off x="467544" y="1772816"/>
            <a:ext cx="7772400" cy="4114800"/>
          </a:xfrm>
        </p:spPr>
        <p:txBody>
          <a:bodyPr/>
          <a:lstStyle>
            <a:lvl1pPr marL="342900" indent="-342900">
              <a:spcBef>
                <a:spcPts val="600"/>
              </a:spcBef>
              <a:spcAft>
                <a:spcPts val="600"/>
              </a:spcAft>
              <a:buClr>
                <a:srgbClr val="0070C0"/>
              </a:buClr>
              <a:buFont typeface="Wingdings" pitchFamily="2" charset="2"/>
              <a:buChar char="§"/>
              <a:defRPr sz="2400"/>
            </a:lvl1pPr>
            <a:lvl2pPr marL="800100" indent="-342900">
              <a:spcBef>
                <a:spcPts val="600"/>
              </a:spcBef>
              <a:spcAft>
                <a:spcPts val="600"/>
              </a:spcAft>
              <a:buClr>
                <a:srgbClr val="0070C0"/>
              </a:buClr>
              <a:buFont typeface="Arial" pitchFamily="34" charset="0"/>
              <a:buChar char="•"/>
              <a:defRPr sz="2400"/>
            </a:lvl2pPr>
            <a:lvl3pPr>
              <a:spcBef>
                <a:spcPts val="600"/>
              </a:spcBef>
              <a:spcAft>
                <a:spcPts val="600"/>
              </a:spcAft>
              <a:buClr>
                <a:srgbClr val="0070C0"/>
              </a:buClr>
              <a:defRPr sz="2400"/>
            </a:lvl3pPr>
            <a:lvl4pPr>
              <a:spcBef>
                <a:spcPts val="600"/>
              </a:spcBef>
              <a:spcAft>
                <a:spcPts val="600"/>
              </a:spcAft>
              <a:buClr>
                <a:srgbClr val="0070C0"/>
              </a:buClr>
              <a:defRPr sz="2400"/>
            </a:lvl4pPr>
            <a:lvl5pPr>
              <a:spcBef>
                <a:spcPts val="600"/>
              </a:spcBef>
              <a:spcAft>
                <a:spcPts val="600"/>
              </a:spcAft>
              <a:buClr>
                <a:srgbClr val="0070C0"/>
              </a:buCl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80253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dirty="0"/>
          </a:p>
        </p:txBody>
      </p:sp>
      <p:sp>
        <p:nvSpPr>
          <p:cNvPr id="3" name="Segnaposto contenuto 2"/>
          <p:cNvSpPr>
            <a:spLocks noGrp="1"/>
          </p:cNvSpPr>
          <p:nvPr>
            <p:ph sz="half" idx="1"/>
          </p:nvPr>
        </p:nvSpPr>
        <p:spPr>
          <a:xfrm>
            <a:off x="431800" y="1798638"/>
            <a:ext cx="3810000" cy="41148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dirty="0" smtClean="0"/>
            </a:lvl1pPr>
            <a:lvl2pPr>
              <a:defRPr lang="en-US" dirty="0" smtClean="0"/>
            </a:lvl2pPr>
            <a:lvl3pPr>
              <a:defRPr lang="en-US" sz="2000" dirty="0" smtClean="0"/>
            </a:lvl3pPr>
            <a:lvl4pPr>
              <a:defRPr lang="en-US" sz="2000" dirty="0" smtClean="0"/>
            </a:lvl4pPr>
            <a:lvl5pPr>
              <a:defRPr lang="en-GB" sz="2000" dirty="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dirty="0"/>
          </a:p>
        </p:txBody>
      </p:sp>
      <p:sp>
        <p:nvSpPr>
          <p:cNvPr id="4" name="Segnaposto contenuto 3"/>
          <p:cNvSpPr>
            <a:spLocks noGrp="1"/>
          </p:cNvSpPr>
          <p:nvPr>
            <p:ph sz="half" idx="2"/>
          </p:nvPr>
        </p:nvSpPr>
        <p:spPr>
          <a:xfrm>
            <a:off x="4394200" y="1798638"/>
            <a:ext cx="3810000" cy="411480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dirty="0" smtClean="0"/>
            </a:lvl1pPr>
            <a:lvl2pPr>
              <a:defRPr lang="en-US" dirty="0" smtClean="0"/>
            </a:lvl2pPr>
            <a:lvl3pPr>
              <a:defRPr lang="en-US" sz="2000" dirty="0" smtClean="0"/>
            </a:lvl3pPr>
            <a:lvl4pPr>
              <a:defRPr lang="en-US" sz="2000" dirty="0" smtClean="0"/>
            </a:lvl4pPr>
            <a:lvl5pPr>
              <a:defRPr lang="en-GB" sz="2000" dirty="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dirty="0"/>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Segnaposto contenuto 3"/>
          <p:cNvSpPr>
            <a:spLocks noGrp="1"/>
          </p:cNvSpPr>
          <p:nvPr>
            <p:ph sz="half" idx="2"/>
          </p:nvPr>
        </p:nvSpPr>
        <p:spPr>
          <a:xfrm>
            <a:off x="457200" y="2174875"/>
            <a:ext cx="4040188"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mtClean="0"/>
            </a:lvl1pPr>
            <a:lvl2pPr>
              <a:defRPr lang="en-US" smtClean="0"/>
            </a:lvl2pPr>
            <a:lvl3pPr>
              <a:defRPr lang="en-US" sz="2000" smtClean="0"/>
            </a:lvl3pPr>
            <a:lvl4pPr>
              <a:defRPr lang="en-US" sz="2000" smtClean="0"/>
            </a:lvl4pPr>
            <a:lvl5pPr>
              <a:defRPr lang="en-GB" sz="200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Segnaposto contenuto 5"/>
          <p:cNvSpPr>
            <a:spLocks noGrp="1"/>
          </p:cNvSpPr>
          <p:nvPr>
            <p:ph sz="quarter" idx="4"/>
          </p:nvPr>
        </p:nvSpPr>
        <p:spPr>
          <a:xfrm>
            <a:off x="4645025" y="2174875"/>
            <a:ext cx="4041775"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mtClean="0"/>
            </a:lvl1pPr>
            <a:lvl2pPr>
              <a:defRPr lang="en-US" smtClean="0"/>
            </a:lvl2pPr>
            <a:lvl3pPr>
              <a:defRPr lang="en-US" sz="2000" smtClean="0"/>
            </a:lvl3pPr>
            <a:lvl4pPr>
              <a:defRPr lang="en-US" sz="2000" smtClean="0"/>
            </a:lvl4pPr>
            <a:lvl5pPr>
              <a:defRPr lang="en-GB" sz="200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dirty="0"/>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400" b="1"/>
            </a:lvl1pPr>
          </a:lstStyle>
          <a:p>
            <a:r>
              <a:rPr lang="en-US" smtClean="0"/>
              <a:t>Click to edit Master title style</a:t>
            </a:r>
            <a:endParaRPr lang="en-GB" dirty="0"/>
          </a:p>
        </p:txBody>
      </p:sp>
      <p:sp>
        <p:nvSpPr>
          <p:cNvPr id="3" name="Segnaposto contenuto 2"/>
          <p:cNvSpPr>
            <a:spLocks noGrp="1"/>
          </p:cNvSpPr>
          <p:nvPr>
            <p:ph idx="1"/>
          </p:nvPr>
        </p:nvSpPr>
        <p:spPr>
          <a:xfrm>
            <a:off x="3575050" y="1484784"/>
            <a:ext cx="5111750" cy="4641379"/>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z="2000" dirty="0" smtClean="0"/>
            </a:lvl1pPr>
            <a:lvl2pPr>
              <a:defRPr lang="en-US" sz="2000" dirty="0" smtClean="0"/>
            </a:lvl2pPr>
            <a:lvl3pPr>
              <a:defRPr lang="en-US" sz="2000" dirty="0" smtClean="0"/>
            </a:lvl3pPr>
            <a:lvl4pPr>
              <a:defRPr lang="en-US" sz="2000" dirty="0" smtClean="0"/>
            </a:lvl4pPr>
            <a:lvl5pPr>
              <a:defRPr lang="en-GB" sz="2000" dirty="0"/>
            </a:lvl5pPr>
          </a:lstStyle>
          <a:p>
            <a:pPr lvl="0">
              <a:spcBef>
                <a:spcPts val="600"/>
              </a:spcBef>
              <a:spcAft>
                <a:spcPts val="600"/>
              </a:spcAft>
              <a:buClr>
                <a:srgbClr val="0070C0"/>
              </a:buClr>
              <a:buFont typeface="Wingdings" pitchFamily="2" charset="2"/>
              <a:buChar char="§"/>
            </a:pPr>
            <a:r>
              <a:rPr lang="en-US" smtClean="0"/>
              <a:t>Click to edit Master text styles</a:t>
            </a:r>
          </a:p>
          <a:p>
            <a:pPr lvl="1">
              <a:spcBef>
                <a:spcPts val="600"/>
              </a:spcBef>
              <a:spcAft>
                <a:spcPts val="600"/>
              </a:spcAft>
              <a:buClr>
                <a:srgbClr val="0070C0"/>
              </a:buClr>
              <a:buFont typeface="Wingdings" pitchFamily="2" charset="2"/>
              <a:buChar char="§"/>
            </a:pPr>
            <a:r>
              <a:rPr lang="en-US" smtClean="0"/>
              <a:t>Second level</a:t>
            </a:r>
          </a:p>
          <a:p>
            <a:pPr lvl="2">
              <a:spcBef>
                <a:spcPts val="600"/>
              </a:spcBef>
              <a:spcAft>
                <a:spcPts val="600"/>
              </a:spcAft>
              <a:buClr>
                <a:srgbClr val="0070C0"/>
              </a:buClr>
              <a:buFont typeface="Wingdings" pitchFamily="2" charset="2"/>
              <a:buChar char="§"/>
            </a:pPr>
            <a:r>
              <a:rPr lang="en-US" smtClean="0"/>
              <a:t>Third level</a:t>
            </a:r>
          </a:p>
          <a:p>
            <a:pPr lvl="3">
              <a:spcBef>
                <a:spcPts val="600"/>
              </a:spcBef>
              <a:spcAft>
                <a:spcPts val="600"/>
              </a:spcAft>
              <a:buClr>
                <a:srgbClr val="0070C0"/>
              </a:buClr>
              <a:buFont typeface="Wingdings" pitchFamily="2" charset="2"/>
              <a:buChar char="§"/>
            </a:pPr>
            <a:r>
              <a:rPr lang="en-US" smtClean="0"/>
              <a:t>Fourth level</a:t>
            </a:r>
          </a:p>
          <a:p>
            <a:pPr lvl="4">
              <a:spcBef>
                <a:spcPts val="600"/>
              </a:spcBef>
              <a:spcAft>
                <a:spcPts val="600"/>
              </a:spcAft>
              <a:buClr>
                <a:srgbClr val="0070C0"/>
              </a:buClr>
              <a:buFont typeface="Wingdings" pitchFamily="2" charset="2"/>
              <a:buChar char="§"/>
            </a:pPr>
            <a:r>
              <a:rPr lang="en-US" smtClean="0"/>
              <a:t>Fifth level</a:t>
            </a:r>
            <a:endParaRPr lang="en-GB" dirty="0"/>
          </a:p>
        </p:txBody>
      </p:sp>
      <p:sp>
        <p:nvSpPr>
          <p:cNvPr id="4" name="Segnaposto testo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Segnaposto immagine 2"/>
          <p:cNvSpPr>
            <a:spLocks noGrp="1"/>
          </p:cNvSpPr>
          <p:nvPr>
            <p:ph type="pic" idx="1"/>
          </p:nvPr>
        </p:nvSpPr>
        <p:spPr>
          <a:xfrm>
            <a:off x="1792288" y="1412775"/>
            <a:ext cx="5486400" cy="3314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banda_templa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431800"/>
            <a:ext cx="9145588" cy="885825"/>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44408" y="6194826"/>
            <a:ext cx="64928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spcBef>
                <a:spcPts val="600"/>
              </a:spcBef>
              <a:spcAft>
                <a:spcPts val="600"/>
              </a:spcAft>
              <a:buClr>
                <a:srgbClr val="0070C0"/>
              </a:buClr>
              <a:buFont typeface="Wingdings" pitchFamily="2" charset="2"/>
              <a:buChar char="§"/>
            </a:pPr>
            <a:r>
              <a:rPr lang="en-GB" dirty="0"/>
              <a:t>Fare </a:t>
            </a:r>
            <a:r>
              <a:rPr lang="en-GB" dirty="0" err="1"/>
              <a:t>clic</a:t>
            </a:r>
            <a:r>
              <a:rPr lang="en-GB" dirty="0"/>
              <a:t> per </a:t>
            </a:r>
            <a:r>
              <a:rPr lang="en-GB" dirty="0" err="1"/>
              <a:t>modificare</a:t>
            </a:r>
            <a:r>
              <a:rPr lang="en-GB" dirty="0"/>
              <a:t> </a:t>
            </a:r>
            <a:r>
              <a:rPr lang="en-GB" dirty="0" err="1"/>
              <a:t>gli</a:t>
            </a:r>
            <a:r>
              <a:rPr lang="en-GB" dirty="0"/>
              <a:t> </a:t>
            </a:r>
            <a:r>
              <a:rPr lang="en-GB" dirty="0" err="1"/>
              <a:t>stili</a:t>
            </a:r>
            <a:r>
              <a:rPr lang="en-GB" dirty="0"/>
              <a:t> del </a:t>
            </a:r>
            <a:r>
              <a:rPr lang="en-GB" dirty="0" err="1"/>
              <a:t>testo</a:t>
            </a:r>
            <a:r>
              <a:rPr lang="en-GB" dirty="0"/>
              <a:t> </a:t>
            </a:r>
            <a:r>
              <a:rPr lang="en-GB" dirty="0" err="1"/>
              <a:t>dello</a:t>
            </a:r>
            <a:r>
              <a:rPr lang="en-GB" dirty="0"/>
              <a:t> schema</a:t>
            </a:r>
          </a:p>
          <a:p>
            <a:pPr lvl="1">
              <a:spcBef>
                <a:spcPts val="600"/>
              </a:spcBef>
              <a:spcAft>
                <a:spcPts val="600"/>
              </a:spcAft>
              <a:buClr>
                <a:srgbClr val="0070C0"/>
              </a:buClr>
            </a:pPr>
            <a:r>
              <a:rPr lang="en-GB" dirty="0"/>
              <a:t>Secondo </a:t>
            </a:r>
            <a:r>
              <a:rPr lang="en-GB" dirty="0" err="1"/>
              <a:t>livello</a:t>
            </a:r>
            <a:endParaRPr lang="en-GB" dirty="0"/>
          </a:p>
          <a:p>
            <a:pPr lvl="2">
              <a:spcBef>
                <a:spcPts val="600"/>
              </a:spcBef>
              <a:spcAft>
                <a:spcPts val="600"/>
              </a:spcAft>
              <a:buClr>
                <a:srgbClr val="0070C0"/>
              </a:buClr>
            </a:pPr>
            <a:r>
              <a:rPr lang="en-GB" dirty="0" err="1"/>
              <a:t>Terzo</a:t>
            </a:r>
            <a:r>
              <a:rPr lang="en-GB" dirty="0"/>
              <a:t> </a:t>
            </a:r>
            <a:r>
              <a:rPr lang="en-GB" dirty="0" err="1"/>
              <a:t>livello</a:t>
            </a:r>
            <a:endParaRPr lang="en-GB" dirty="0"/>
          </a:p>
          <a:p>
            <a:pPr lvl="3">
              <a:spcBef>
                <a:spcPts val="600"/>
              </a:spcBef>
              <a:spcAft>
                <a:spcPts val="600"/>
              </a:spcAft>
              <a:buClr>
                <a:srgbClr val="0070C0"/>
              </a:buClr>
            </a:pPr>
            <a:r>
              <a:rPr lang="en-GB" dirty="0"/>
              <a:t>Quarto </a:t>
            </a:r>
            <a:r>
              <a:rPr lang="en-GB" dirty="0" err="1"/>
              <a:t>livello</a:t>
            </a:r>
            <a:endParaRPr lang="en-GB" dirty="0"/>
          </a:p>
          <a:p>
            <a:pPr lvl="4">
              <a:spcBef>
                <a:spcPts val="600"/>
              </a:spcBef>
              <a:spcAft>
                <a:spcPts val="600"/>
              </a:spcAft>
              <a:buClr>
                <a:srgbClr val="0070C0"/>
              </a:buClr>
            </a:pPr>
            <a:r>
              <a:rPr lang="en-GB" dirty="0" err="1"/>
              <a:t>Quinto</a:t>
            </a:r>
            <a:r>
              <a:rPr lang="en-GB" dirty="0"/>
              <a:t> </a:t>
            </a:r>
            <a:r>
              <a:rPr lang="en-GB" dirty="0" err="1"/>
              <a:t>livello</a:t>
            </a:r>
            <a:endParaRPr lang="en-GB" dirty="0"/>
          </a:p>
        </p:txBody>
      </p:sp>
      <p:sp>
        <p:nvSpPr>
          <p:cNvPr id="1046" name="Rectangle 22"/>
          <p:cNvSpPr>
            <a:spLocks noGrp="1" noChangeArrowheads="1"/>
          </p:cNvSpPr>
          <p:nvPr>
            <p:ph type="title"/>
          </p:nvPr>
        </p:nvSpPr>
        <p:spPr bwMode="auto">
          <a:xfrm>
            <a:off x="1042988" y="57785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dirty="0"/>
              <a:t>Fare </a:t>
            </a:r>
            <a:r>
              <a:rPr lang="en-GB" dirty="0" err="1"/>
              <a:t>clic</a:t>
            </a:r>
            <a:r>
              <a:rPr lang="en-GB" dirty="0"/>
              <a:t> per </a:t>
            </a:r>
            <a:r>
              <a:rPr lang="en-GB" dirty="0" err="1"/>
              <a:t>modificare</a:t>
            </a:r>
            <a:r>
              <a:rPr lang="en-GB" dirty="0"/>
              <a:t> stile</a:t>
            </a:r>
          </a:p>
        </p:txBody>
      </p:sp>
      <p:pic>
        <p:nvPicPr>
          <p:cNvPr id="6" name="Picture 6" descr="DOCO new 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29264" y="6346129"/>
            <a:ext cx="1944216" cy="3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1" fontAlgn="base" hangingPunct="1">
        <a:spcBef>
          <a:spcPct val="0"/>
        </a:spcBef>
        <a:spcAft>
          <a:spcPct val="0"/>
        </a:spcAft>
        <a:defRPr sz="2800">
          <a:solidFill>
            <a:schemeClr val="bg1"/>
          </a:solidFill>
          <a:latin typeface="+mj-lt"/>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Font typeface="Arial" pitchFamily="34" charset="0"/>
        <a:buChar char="•"/>
        <a:defRPr lang="en-GB" sz="2400" dirty="0">
          <a:solidFill>
            <a:schemeClr val="tx1"/>
          </a:solidFill>
          <a:latin typeface="+mn-lt"/>
          <a:ea typeface="+mn-ea"/>
          <a:cs typeface="+mn-cs"/>
        </a:defRPr>
      </a:lvl1pPr>
      <a:lvl2pPr marL="800100" indent="-342900" algn="l" rtl="0" eaLnBrk="1" fontAlgn="base" hangingPunct="1">
        <a:spcBef>
          <a:spcPct val="20000"/>
        </a:spcBef>
        <a:spcAft>
          <a:spcPct val="0"/>
        </a:spcAft>
        <a:buFont typeface="Arial" pitchFamily="34" charset="0"/>
        <a:buChar char="•"/>
        <a:defRPr lang="en-GB" sz="2400" dirty="0">
          <a:solidFill>
            <a:schemeClr val="tx1"/>
          </a:solidFill>
          <a:latin typeface="+mn-lt"/>
          <a:ea typeface="+mn-ea"/>
        </a:defRPr>
      </a:lvl2pPr>
      <a:lvl3pPr marL="1143000" indent="-228600" algn="l" rtl="0" eaLnBrk="1" fontAlgn="base" hangingPunct="1">
        <a:spcBef>
          <a:spcPct val="20000"/>
        </a:spcBef>
        <a:spcAft>
          <a:spcPct val="0"/>
        </a:spcAft>
        <a:buChar char="•"/>
        <a:defRPr lang="en-GB" sz="2400" dirty="0">
          <a:solidFill>
            <a:schemeClr val="tx1"/>
          </a:solidFill>
          <a:latin typeface="+mn-lt"/>
          <a:ea typeface="+mn-ea"/>
        </a:defRPr>
      </a:lvl3pPr>
      <a:lvl4pPr marL="1600200" indent="-228600" algn="l" rtl="0" eaLnBrk="1" fontAlgn="base" hangingPunct="1">
        <a:spcBef>
          <a:spcPct val="20000"/>
        </a:spcBef>
        <a:spcAft>
          <a:spcPct val="0"/>
        </a:spcAft>
        <a:buChar char="–"/>
        <a:defRPr lang="en-GB" sz="2400" dirty="0">
          <a:solidFill>
            <a:schemeClr val="tx1"/>
          </a:solidFill>
          <a:latin typeface="+mn-lt"/>
          <a:ea typeface="+mn-ea"/>
        </a:defRPr>
      </a:lvl4pPr>
      <a:lvl5pPr marL="2057400" indent="-228600" algn="l" rtl="0" eaLnBrk="1" fontAlgn="base" hangingPunct="1">
        <a:spcBef>
          <a:spcPct val="20000"/>
        </a:spcBef>
        <a:spcAft>
          <a:spcPct val="0"/>
        </a:spcAft>
        <a:buChar char="»"/>
        <a:defRPr lang="en-GB" sz="2400" dirty="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1.emf"/></Relationships>
</file>

<file path=ppt/slides/_rels/slide2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ctrTitle"/>
          </p:nvPr>
        </p:nvSpPr>
        <p:spPr/>
        <p:txBody>
          <a:bodyPr/>
          <a:lstStyle/>
          <a:p>
            <a:pPr algn="ctr"/>
            <a:r>
              <a:rPr lang="en-GB" b="1" dirty="0" smtClean="0"/>
              <a:t>UNDG Business Operations </a:t>
            </a:r>
            <a:br>
              <a:rPr lang="en-GB" b="1" dirty="0" smtClean="0"/>
            </a:br>
            <a:r>
              <a:rPr lang="en-GB" sz="1800" b="1" dirty="0" smtClean="0"/>
              <a:t>Module 1: Operations Analysis</a:t>
            </a:r>
            <a:endParaRPr lang="en-GB" sz="1800" b="1" dirty="0"/>
          </a:p>
        </p:txBody>
      </p:sp>
      <p:sp>
        <p:nvSpPr>
          <p:cNvPr id="2" name="Subtitle 1"/>
          <p:cNvSpPr>
            <a:spLocks noGrp="1"/>
          </p:cNvSpPr>
          <p:nvPr>
            <p:ph type="subTitle" sz="quarter" idx="1"/>
          </p:nvPr>
        </p:nvSpPr>
        <p:spPr/>
        <p:txBody>
          <a:bodyPr/>
          <a:lstStyle/>
          <a:p>
            <a:endParaRPr lang="en-US"/>
          </a:p>
        </p:txBody>
      </p:sp>
      <p:sp>
        <p:nvSpPr>
          <p:cNvPr id="5" name="TextBox 4"/>
          <p:cNvSpPr txBox="1">
            <a:spLocks noChangeArrowheads="1"/>
          </p:cNvSpPr>
          <p:nvPr/>
        </p:nvSpPr>
        <p:spPr bwMode="auto">
          <a:xfrm>
            <a:off x="1624293" y="4941168"/>
            <a:ext cx="5943600" cy="87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defPPr>
              <a:defRPr lang="en-GB"/>
            </a:defPPr>
            <a:lvl1pPr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1pPr>
            <a:lvl2pPr marL="4572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2pPr>
            <a:lvl3pPr marL="9144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3pPr>
            <a:lvl4pPr marL="13716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4pPr>
            <a:lvl5pPr marL="1828800" algn="l" rtl="0" fontAlgn="base">
              <a:lnSpc>
                <a:spcPct val="80000"/>
              </a:lnSpc>
              <a:spcBef>
                <a:spcPct val="20000"/>
              </a:spcBef>
              <a:spcAft>
                <a:spcPct val="0"/>
              </a:spcAft>
              <a:buClr>
                <a:srgbClr val="006699"/>
              </a:buClr>
              <a:buFont typeface="Wingdings" pitchFamily="2" charset="2"/>
              <a:buChar char="§"/>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a:lstStyle>
          <a:p>
            <a:pPr algn="ctr" eaLnBrk="1" hangingPunct="1">
              <a:lnSpc>
                <a:spcPct val="100000"/>
              </a:lnSpc>
              <a:buClrTx/>
              <a:buFont typeface="Arial" charset="0"/>
              <a:buNone/>
              <a:defRPr/>
            </a:pPr>
            <a:r>
              <a:rPr lang="en-CA" altLang="en-US" sz="1600" kern="0" dirty="0" smtClean="0"/>
              <a:t>Advanced Business Operations Training</a:t>
            </a:r>
          </a:p>
          <a:p>
            <a:pPr algn="ctr" eaLnBrk="1" hangingPunct="1">
              <a:lnSpc>
                <a:spcPct val="100000"/>
              </a:lnSpc>
              <a:buClrTx/>
              <a:buFont typeface="Arial" charset="0"/>
              <a:buNone/>
              <a:defRPr/>
            </a:pPr>
            <a:r>
              <a:rPr lang="en-CA" altLang="en-US" sz="1600" kern="0" dirty="0" smtClean="0"/>
              <a:t>Kabul, Afghanistan November 2014.</a:t>
            </a:r>
          </a:p>
          <a:p>
            <a:pPr algn="ctr" eaLnBrk="1" hangingPunct="1">
              <a:lnSpc>
                <a:spcPct val="100000"/>
              </a:lnSpc>
              <a:buClrTx/>
              <a:buFont typeface="Arial" charset="0"/>
              <a:buNone/>
              <a:defRPr/>
            </a:pPr>
            <a:endParaRPr lang="en-CA" altLang="en-US" sz="1600" kern="0" dirty="0" smtClean="0"/>
          </a:p>
          <a:p>
            <a:pPr algn="ctr" eaLnBrk="1" hangingPunct="1">
              <a:lnSpc>
                <a:spcPct val="100000"/>
              </a:lnSpc>
              <a:buClrTx/>
              <a:buFont typeface="Arial" charset="0"/>
              <a:buNone/>
              <a:defRPr/>
            </a:pPr>
            <a:endParaRPr lang="en-CA" altLang="en-US" sz="1600" kern="0" dirty="0" smtClean="0"/>
          </a:p>
        </p:txBody>
      </p:sp>
    </p:spTree>
    <p:extLst>
      <p:ext uri="{BB962C8B-B14F-4D97-AF65-F5344CB8AC3E}">
        <p14:creationId xmlns:p14="http://schemas.microsoft.com/office/powerpoint/2010/main" val="7637101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988" y="519794"/>
            <a:ext cx="7772400" cy="609600"/>
          </a:xfrm>
        </p:spPr>
        <p:txBody>
          <a:bodyPr/>
          <a:lstStyle/>
          <a:p>
            <a:r>
              <a:rPr lang="en-US" dirty="0" smtClean="0"/>
              <a:t>Examples Common Services</a:t>
            </a:r>
            <a:endParaRPr lang="en-US" dirty="0"/>
          </a:p>
        </p:txBody>
      </p:sp>
      <p:pic>
        <p:nvPicPr>
          <p:cNvPr id="178177" name="Picture 1"/>
          <p:cNvPicPr>
            <a:picLocks noChangeAspect="1" noChangeArrowheads="1"/>
          </p:cNvPicPr>
          <p:nvPr/>
        </p:nvPicPr>
        <p:blipFill>
          <a:blip r:embed="rId2"/>
          <a:srcRect l="12752" r="13599"/>
          <a:stretch>
            <a:fillRect/>
          </a:stretch>
        </p:blipFill>
        <p:spPr bwMode="auto">
          <a:xfrm>
            <a:off x="251520" y="1484784"/>
            <a:ext cx="8496944" cy="45365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Baseline Analysis</a:t>
            </a:r>
            <a:endParaRPr lang="en-US" dirty="0"/>
          </a:p>
        </p:txBody>
      </p:sp>
      <p:sp>
        <p:nvSpPr>
          <p:cNvPr id="4" name="Chevron 3"/>
          <p:cNvSpPr/>
          <p:nvPr/>
        </p:nvSpPr>
        <p:spPr bwMode="auto">
          <a:xfrm>
            <a:off x="214624" y="1618122"/>
            <a:ext cx="3024336" cy="1512168"/>
          </a:xfrm>
          <a:prstGeom prst="chevron">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sz="1800" b="1" dirty="0" smtClean="0"/>
          </a:p>
          <a:p>
            <a:pPr algn="ctr"/>
            <a:r>
              <a:rPr lang="en-GB" sz="1800" b="1" dirty="0" smtClean="0"/>
              <a:t>Step 1: Gather </a:t>
            </a:r>
            <a:r>
              <a:rPr lang="en-GB" sz="1800" b="1" dirty="0"/>
              <a:t>information</a:t>
            </a:r>
            <a:endParaRPr kumimoji="0" lang="en-US" sz="1800" b="0" i="0" u="none" strike="noStrike" cap="none" normalizeH="0" baseline="0" dirty="0">
              <a:ln>
                <a:noFill/>
              </a:ln>
              <a:solidFill>
                <a:srgbClr val="000000"/>
              </a:solidFill>
              <a:effectLst/>
            </a:endParaRPr>
          </a:p>
        </p:txBody>
      </p:sp>
      <p:sp>
        <p:nvSpPr>
          <p:cNvPr id="5" name="Chevron 4"/>
          <p:cNvSpPr/>
          <p:nvPr/>
        </p:nvSpPr>
        <p:spPr bwMode="auto">
          <a:xfrm>
            <a:off x="3524182" y="1618122"/>
            <a:ext cx="3024336" cy="1512168"/>
          </a:xfrm>
          <a:prstGeom prst="chevron">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endParaRPr lang="en-GB" sz="1800" b="1" dirty="0" smtClean="0"/>
          </a:p>
          <a:p>
            <a:pPr algn="ctr"/>
            <a:r>
              <a:rPr lang="en-GB" sz="1800" b="1" dirty="0" smtClean="0"/>
              <a:t>Step </a:t>
            </a:r>
            <a:r>
              <a:rPr lang="en-GB" sz="1800" b="1" dirty="0"/>
              <a:t>2: Evaluate and </a:t>
            </a:r>
            <a:r>
              <a:rPr lang="en-GB" sz="1800" b="1" dirty="0" smtClean="0"/>
              <a:t>Compare </a:t>
            </a:r>
            <a:endParaRPr kumimoji="0" lang="en-US" sz="1800" b="0" i="0" u="none" strike="noStrike" cap="none" normalizeH="0" baseline="0" dirty="0">
              <a:ln>
                <a:noFill/>
              </a:ln>
              <a:solidFill>
                <a:srgbClr val="000000"/>
              </a:solidFill>
              <a:effectLst/>
            </a:endParaRPr>
          </a:p>
        </p:txBody>
      </p:sp>
      <p:sp>
        <p:nvSpPr>
          <p:cNvPr id="7" name="Rectangle 6"/>
          <p:cNvSpPr/>
          <p:nvPr/>
        </p:nvSpPr>
        <p:spPr bwMode="auto">
          <a:xfrm>
            <a:off x="214624" y="3490330"/>
            <a:ext cx="3024336" cy="2746982"/>
          </a:xfrm>
          <a:prstGeom prst="rect">
            <a:avLst/>
          </a:prstGeom>
          <a:noFill/>
          <a:ln w="1905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285750" indent="-285750">
              <a:buFont typeface="Arial" pitchFamily="34" charset="0"/>
              <a:buChar char="•"/>
            </a:pPr>
            <a:r>
              <a:rPr lang="en-GB" sz="1600" dirty="0" smtClean="0"/>
              <a:t>General Information</a:t>
            </a:r>
          </a:p>
          <a:p>
            <a:pPr marL="285750" indent="-285750">
              <a:buFont typeface="Arial" pitchFamily="34" charset="0"/>
              <a:buChar char="•"/>
            </a:pPr>
            <a:r>
              <a:rPr lang="en-GB" sz="1600" dirty="0" smtClean="0"/>
              <a:t>Includes </a:t>
            </a:r>
            <a:r>
              <a:rPr lang="en-GB" sz="1600" dirty="0"/>
              <a:t>a description of Key Performance Indicators (</a:t>
            </a:r>
            <a:r>
              <a:rPr lang="en-GB" sz="1600" b="1" dirty="0"/>
              <a:t>KPI’s</a:t>
            </a:r>
            <a:r>
              <a:rPr lang="en-GB" sz="1600" dirty="0"/>
              <a:t>) </a:t>
            </a:r>
          </a:p>
          <a:p>
            <a:pPr marL="285750" indent="-285750">
              <a:buFont typeface="Arial" pitchFamily="34" charset="0"/>
              <a:buChar char="•"/>
            </a:pPr>
            <a:r>
              <a:rPr lang="en-GB" sz="1600" dirty="0"/>
              <a:t>Gather </a:t>
            </a:r>
            <a:r>
              <a:rPr lang="en-GB" sz="1600" b="1" dirty="0"/>
              <a:t>performance</a:t>
            </a:r>
            <a:r>
              <a:rPr lang="en-GB" sz="1600" dirty="0"/>
              <a:t> data for benchmarking against indicators and to determine the targets going forward</a:t>
            </a:r>
          </a:p>
          <a:p>
            <a:pPr marL="285750" indent="-285750">
              <a:buFont typeface="Arial" pitchFamily="34" charset="0"/>
              <a:buChar char="•"/>
            </a:pPr>
            <a:r>
              <a:rPr lang="en-GB" sz="1600" dirty="0"/>
              <a:t>Tools: Survey, operational reports</a:t>
            </a:r>
            <a:endParaRPr lang="en-US" sz="1600" dirty="0"/>
          </a:p>
          <a:p>
            <a:pPr marL="285750" marR="0" indent="-285750" algn="l" defTabSz="914400" rtl="0" eaLnBrk="1" fontAlgn="base" latinLnBrk="0" hangingPunct="1">
              <a:lnSpc>
                <a:spcPct val="100000"/>
              </a:lnSpc>
              <a:spcBef>
                <a:spcPct val="20000"/>
              </a:spcBef>
              <a:spcAft>
                <a:spcPct val="0"/>
              </a:spcAft>
              <a:buClrTx/>
              <a:buSzTx/>
              <a:buFont typeface="Arial" pitchFamily="34" charset="0"/>
              <a:buChar char="•"/>
              <a:tabLst/>
            </a:pPr>
            <a:endParaRPr kumimoji="0" lang="en-US" sz="1600" b="0" i="0" u="none" strike="noStrike" cap="none" normalizeH="0" baseline="0" dirty="0">
              <a:ln>
                <a:noFill/>
              </a:ln>
              <a:solidFill>
                <a:srgbClr val="000000"/>
              </a:solidFill>
              <a:effectLst/>
            </a:endParaRPr>
          </a:p>
        </p:txBody>
      </p:sp>
      <p:sp>
        <p:nvSpPr>
          <p:cNvPr id="8" name="Rectangle 7"/>
          <p:cNvSpPr/>
          <p:nvPr/>
        </p:nvSpPr>
        <p:spPr bwMode="auto">
          <a:xfrm>
            <a:off x="3524182" y="3490330"/>
            <a:ext cx="3024336" cy="2746982"/>
          </a:xfrm>
          <a:prstGeom prst="rect">
            <a:avLst/>
          </a:prstGeom>
          <a:noFill/>
          <a:ln w="1905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566738" lvl="1" indent="-223838">
              <a:buFont typeface="Wingdings" pitchFamily="2" charset="2"/>
              <a:buChar char="§"/>
            </a:pPr>
            <a:r>
              <a:rPr lang="en-GB" sz="1600" dirty="0" smtClean="0"/>
              <a:t> What </a:t>
            </a:r>
            <a:r>
              <a:rPr lang="en-GB" sz="1600" dirty="0"/>
              <a:t>is the</a:t>
            </a:r>
            <a:r>
              <a:rPr lang="en-GB" sz="1600" b="1" dirty="0"/>
              <a:t> status </a:t>
            </a:r>
            <a:r>
              <a:rPr lang="en-GB" sz="1600" dirty="0"/>
              <a:t>of those services? (Working, in need of improvement, etc.)</a:t>
            </a:r>
            <a:endParaRPr lang="en-US" sz="1600" dirty="0"/>
          </a:p>
          <a:p>
            <a:pPr marL="566738" lvl="1" indent="-223838">
              <a:buFont typeface="Wingdings" pitchFamily="2" charset="2"/>
              <a:buChar char="§"/>
            </a:pPr>
            <a:r>
              <a:rPr lang="en-GB" sz="1600" dirty="0" smtClean="0"/>
              <a:t>Have </a:t>
            </a:r>
            <a:r>
              <a:rPr lang="en-GB" sz="1600" dirty="0"/>
              <a:t>benchmarks  and targets</a:t>
            </a:r>
            <a:r>
              <a:rPr lang="en-GB" sz="1600" dirty="0" smtClean="0"/>
              <a:t> </a:t>
            </a:r>
            <a:r>
              <a:rPr lang="en-GB" sz="1600" dirty="0"/>
              <a:t>been </a:t>
            </a:r>
            <a:r>
              <a:rPr lang="en-GB" sz="1600" dirty="0" smtClean="0"/>
              <a:t>clearly set </a:t>
            </a:r>
            <a:r>
              <a:rPr lang="en-GB" sz="1600" dirty="0"/>
              <a:t>and/or met?</a:t>
            </a:r>
            <a:endParaRPr lang="en-US" sz="1600" dirty="0"/>
          </a:p>
          <a:p>
            <a:pPr marL="566738" lvl="1" indent="-223838">
              <a:buFont typeface="Wingdings" pitchFamily="2" charset="2"/>
              <a:buChar char="§"/>
            </a:pPr>
            <a:r>
              <a:rPr lang="en-GB" sz="1600" dirty="0" smtClean="0"/>
              <a:t>How </a:t>
            </a:r>
            <a:r>
              <a:rPr lang="en-GB" sz="1600" dirty="0"/>
              <a:t>much to do the services cost?</a:t>
            </a:r>
            <a:endParaRPr lang="en-US" sz="1600" dirty="0"/>
          </a:p>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10" name="Straight Connector 9"/>
          <p:cNvCxnSpPr>
            <a:stCxn id="4" idx="3"/>
            <a:endCxn id="5" idx="1"/>
          </p:cNvCxnSpPr>
          <p:nvPr/>
        </p:nvCxnSpPr>
        <p:spPr bwMode="auto">
          <a:xfrm>
            <a:off x="3238960" y="2374206"/>
            <a:ext cx="1041306" cy="0"/>
          </a:xfrm>
          <a:prstGeom prst="line">
            <a:avLst/>
          </a:prstGeom>
          <a:noFill/>
          <a:ln w="25400" cap="flat" cmpd="sng" algn="ctr">
            <a:solidFill>
              <a:schemeClr val="accent6">
                <a:lumMod val="75000"/>
              </a:schemeClr>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pic>
        <p:nvPicPr>
          <p:cNvPr id="1054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818" y="1441804"/>
            <a:ext cx="2133520"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Connector 12"/>
          <p:cNvCxnSpPr>
            <a:stCxn id="5" idx="3"/>
            <a:endCxn id="105474" idx="1"/>
          </p:cNvCxnSpPr>
          <p:nvPr/>
        </p:nvCxnSpPr>
        <p:spPr bwMode="auto">
          <a:xfrm>
            <a:off x="6548518" y="2374206"/>
            <a:ext cx="328300" cy="3702"/>
          </a:xfrm>
          <a:prstGeom prst="line">
            <a:avLst/>
          </a:prstGeom>
          <a:noFill/>
          <a:ln w="25400" cap="flat" cmpd="sng" algn="ctr">
            <a:solidFill>
              <a:schemeClr val="accent6">
                <a:lumMod val="75000"/>
              </a:schemeClr>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Tree>
    <p:extLst>
      <p:ext uri="{BB962C8B-B14F-4D97-AF65-F5344CB8AC3E}">
        <p14:creationId xmlns:p14="http://schemas.microsoft.com/office/powerpoint/2010/main" val="531136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577850"/>
            <a:ext cx="8856984" cy="609600"/>
          </a:xfrm>
        </p:spPr>
        <p:txBody>
          <a:bodyPr/>
          <a:lstStyle/>
          <a:p>
            <a:pPr algn="ctr"/>
            <a:r>
              <a:rPr lang="en-US" dirty="0" smtClean="0"/>
              <a:t>Baseline Analysis Template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73046584"/>
              </p:ext>
            </p:extLst>
          </p:nvPr>
        </p:nvGraphicFramePr>
        <p:xfrm>
          <a:off x="395536" y="1628799"/>
          <a:ext cx="8208911" cy="4236361"/>
        </p:xfrm>
        <a:graphic>
          <a:graphicData uri="http://schemas.openxmlformats.org/drawingml/2006/table">
            <a:tbl>
              <a:tblPr/>
              <a:tblGrid>
                <a:gridCol w="1685566"/>
                <a:gridCol w="884169"/>
                <a:gridCol w="974672"/>
                <a:gridCol w="974672"/>
                <a:gridCol w="1183531"/>
                <a:gridCol w="1183531"/>
                <a:gridCol w="1322770"/>
              </a:tblGrid>
              <a:tr h="864097">
                <a:tc>
                  <a:txBody>
                    <a:bodyPr/>
                    <a:lstStyle/>
                    <a:p>
                      <a:pPr marL="0" marR="0">
                        <a:spcBef>
                          <a:spcPts val="0"/>
                        </a:spcBef>
                        <a:spcAft>
                          <a:spcPts val="1000"/>
                        </a:spcAft>
                        <a:tabLst>
                          <a:tab pos="104775" algn="l"/>
                        </a:tabLst>
                      </a:pPr>
                      <a:r>
                        <a:rPr lang="en-US" sz="1000" b="1" dirty="0">
                          <a:solidFill>
                            <a:schemeClr val="bg1"/>
                          </a:solidFill>
                          <a:latin typeface="Arial"/>
                          <a:ea typeface="Times New Roman"/>
                          <a:cs typeface="Arial"/>
                        </a:rPr>
                        <a:t>Type of existing Common Service/ Harmonization effort</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Managing Entity</a:t>
                      </a:r>
                      <a:endParaRPr lang="en-US" sz="1100" dirty="0">
                        <a:solidFill>
                          <a:schemeClr val="bg1"/>
                        </a:solidFill>
                        <a:latin typeface="Arial"/>
                        <a:ea typeface="Times New Roman"/>
                        <a:cs typeface="Times New Roman"/>
                      </a:endParaRPr>
                    </a:p>
                    <a:p>
                      <a:pPr marL="0" marR="0">
                        <a:spcBef>
                          <a:spcPts val="0"/>
                        </a:spcBef>
                        <a:spcAft>
                          <a:spcPts val="1000"/>
                        </a:spcAft>
                      </a:pPr>
                      <a:r>
                        <a:rPr lang="en-US" sz="1000" b="1" dirty="0">
                          <a:solidFill>
                            <a:schemeClr val="bg1"/>
                          </a:solidFill>
                          <a:latin typeface="Arial"/>
                          <a:ea typeface="Times New Roman"/>
                          <a:cs typeface="Arial"/>
                        </a:rPr>
                        <a:t>(Service Manager)</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Clients (Agencies using service)</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Key Performance Indicators (KPI’s)</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Performance Ranking against KPI’s</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100" b="1" dirty="0" smtClean="0">
                          <a:solidFill>
                            <a:schemeClr val="bg1"/>
                          </a:solidFill>
                          <a:latin typeface="Arial"/>
                          <a:ea typeface="Times New Roman"/>
                          <a:cs typeface="Times New Roman"/>
                        </a:rPr>
                        <a:t>Modality</a:t>
                      </a:r>
                    </a:p>
                    <a:p>
                      <a:pPr marL="0" marR="0">
                        <a:spcBef>
                          <a:spcPts val="0"/>
                        </a:spcBef>
                        <a:spcAft>
                          <a:spcPts val="1000"/>
                        </a:spcAft>
                      </a:pPr>
                      <a:r>
                        <a:rPr lang="en-US" sz="1100" b="1" dirty="0" smtClean="0">
                          <a:solidFill>
                            <a:schemeClr val="bg1"/>
                          </a:solidFill>
                          <a:latin typeface="Arial"/>
                          <a:ea typeface="Times New Roman"/>
                          <a:cs typeface="Times New Roman"/>
                        </a:rPr>
                        <a:t>(Outsourced/In House)</a:t>
                      </a:r>
                      <a:endParaRPr lang="en-US" sz="1100" b="1"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Recommended Action (ref below)</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876">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08308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Baseline Analysis	</a:t>
            </a:r>
          </a:p>
        </p:txBody>
      </p:sp>
      <p:graphicFrame>
        <p:nvGraphicFramePr>
          <p:cNvPr id="9" name="Table 8"/>
          <p:cNvGraphicFramePr>
            <a:graphicFrameLocks noGrp="1"/>
          </p:cNvGraphicFramePr>
          <p:nvPr>
            <p:extLst>
              <p:ext uri="{D42A27DB-BD31-4B8C-83A1-F6EECF244321}">
                <p14:modId xmlns:p14="http://schemas.microsoft.com/office/powerpoint/2010/main" val="2938617021"/>
              </p:ext>
            </p:extLst>
          </p:nvPr>
        </p:nvGraphicFramePr>
        <p:xfrm>
          <a:off x="467544" y="1844824"/>
          <a:ext cx="7992890" cy="943269"/>
        </p:xfrm>
        <a:graphic>
          <a:graphicData uri="http://schemas.openxmlformats.org/drawingml/2006/table">
            <a:tbl>
              <a:tblPr firstRow="1" firstCol="1" bandRow="1"/>
              <a:tblGrid>
                <a:gridCol w="1684056"/>
                <a:gridCol w="883376"/>
                <a:gridCol w="973800"/>
                <a:gridCol w="973800"/>
                <a:gridCol w="973800"/>
                <a:gridCol w="1182472"/>
                <a:gridCol w="1321586"/>
              </a:tblGrid>
              <a:tr h="775629">
                <a:tc>
                  <a:txBody>
                    <a:bodyPr/>
                    <a:lstStyle/>
                    <a:p>
                      <a:pPr marL="0" marR="0">
                        <a:spcBef>
                          <a:spcPts val="0"/>
                        </a:spcBef>
                        <a:spcAft>
                          <a:spcPts val="1000"/>
                        </a:spcAft>
                        <a:tabLst>
                          <a:tab pos="104775" algn="l"/>
                        </a:tabLst>
                      </a:pPr>
                      <a:r>
                        <a:rPr lang="en-US" sz="1000" b="1" dirty="0">
                          <a:solidFill>
                            <a:schemeClr val="bg1"/>
                          </a:solidFill>
                          <a:effectLst/>
                          <a:latin typeface="Arial"/>
                          <a:ea typeface="Times New Roman"/>
                          <a:cs typeface="Arial"/>
                        </a:rPr>
                        <a:t>Type of existing Common Service/ Harmonization effort</a:t>
                      </a:r>
                      <a:endParaRPr lang="en-US" sz="1100" dirty="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a:solidFill>
                            <a:schemeClr val="bg1"/>
                          </a:solidFill>
                          <a:effectLst/>
                          <a:latin typeface="Arial"/>
                          <a:ea typeface="Times New Roman"/>
                          <a:cs typeface="Arial"/>
                        </a:rPr>
                        <a:t>Managing Entity</a:t>
                      </a:r>
                      <a:endParaRPr lang="en-US" sz="1100">
                        <a:solidFill>
                          <a:schemeClr val="bg1"/>
                        </a:solidFill>
                        <a:effectLst/>
                        <a:latin typeface="Arial"/>
                        <a:ea typeface="Times New Roman"/>
                        <a:cs typeface="Times New Roman"/>
                      </a:endParaRPr>
                    </a:p>
                    <a:p>
                      <a:pPr marL="0" marR="0">
                        <a:spcBef>
                          <a:spcPts val="0"/>
                        </a:spcBef>
                        <a:spcAft>
                          <a:spcPts val="1000"/>
                        </a:spcAft>
                      </a:pPr>
                      <a:r>
                        <a:rPr lang="en-US" sz="1000" b="1">
                          <a:solidFill>
                            <a:schemeClr val="bg1"/>
                          </a:solidFill>
                          <a:effectLst/>
                          <a:latin typeface="Arial"/>
                          <a:ea typeface="Times New Roman"/>
                          <a:cs typeface="Arial"/>
                        </a:rPr>
                        <a:t>(Service Manager)</a:t>
                      </a:r>
                      <a:endParaRPr lang="en-US" sz="110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effectLst/>
                          <a:latin typeface="Arial"/>
                          <a:ea typeface="Times New Roman"/>
                          <a:cs typeface="Arial"/>
                        </a:rPr>
                        <a:t>Clients (Agencies using service)</a:t>
                      </a:r>
                      <a:endParaRPr lang="en-US" sz="1100" dirty="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indent="0" algn="l" defTabSz="457200" rtl="0" eaLnBrk="1" fontAlgn="auto" latinLnBrk="0" hangingPunct="1">
                        <a:lnSpc>
                          <a:spcPct val="100000"/>
                        </a:lnSpc>
                        <a:spcBef>
                          <a:spcPts val="0"/>
                        </a:spcBef>
                        <a:spcAft>
                          <a:spcPts val="1000"/>
                        </a:spcAft>
                        <a:buClrTx/>
                        <a:buSzTx/>
                        <a:buFontTx/>
                        <a:buNone/>
                        <a:tabLst/>
                        <a:defRPr/>
                      </a:pPr>
                      <a:r>
                        <a:rPr lang="en-US" sz="1100" b="1" dirty="0" smtClean="0">
                          <a:solidFill>
                            <a:schemeClr val="bg1"/>
                          </a:solidFill>
                          <a:effectLst/>
                          <a:latin typeface="+mn-lt"/>
                          <a:ea typeface="Times New Roman"/>
                          <a:cs typeface="Times New Roman"/>
                        </a:rPr>
                        <a:t>Modality</a:t>
                      </a:r>
                    </a:p>
                    <a:p>
                      <a:pPr marL="0" marR="0">
                        <a:spcBef>
                          <a:spcPts val="0"/>
                        </a:spcBef>
                        <a:spcAft>
                          <a:spcPts val="1000"/>
                        </a:spcAft>
                      </a:pPr>
                      <a:endParaRPr lang="en-US" sz="1100" dirty="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indent="0" algn="l" defTabSz="457200" rtl="0" eaLnBrk="1" fontAlgn="auto" latinLnBrk="0" hangingPunct="1">
                        <a:lnSpc>
                          <a:spcPct val="100000"/>
                        </a:lnSpc>
                        <a:spcBef>
                          <a:spcPts val="0"/>
                        </a:spcBef>
                        <a:spcAft>
                          <a:spcPts val="1000"/>
                        </a:spcAft>
                        <a:buClrTx/>
                        <a:buSzTx/>
                        <a:buFontTx/>
                        <a:buNone/>
                        <a:tabLst/>
                        <a:defRPr/>
                      </a:pPr>
                      <a:r>
                        <a:rPr lang="en-US" sz="1100" b="1" dirty="0" smtClean="0">
                          <a:solidFill>
                            <a:schemeClr val="bg1"/>
                          </a:solidFill>
                          <a:effectLst/>
                          <a:latin typeface="+mn-lt"/>
                          <a:ea typeface="Times New Roman"/>
                          <a:cs typeface="Arial"/>
                        </a:rPr>
                        <a:t>Key Performance Indicators (KPI’s)</a:t>
                      </a:r>
                      <a:endParaRPr lang="en-US" sz="1100" b="1" dirty="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a:solidFill>
                            <a:schemeClr val="bg1"/>
                          </a:solidFill>
                          <a:effectLst/>
                          <a:latin typeface="Arial"/>
                          <a:ea typeface="Times New Roman"/>
                          <a:cs typeface="Arial"/>
                        </a:rPr>
                        <a:t>Performance Ranking against KPI’s</a:t>
                      </a:r>
                      <a:endParaRPr lang="en-US" sz="110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effectLst/>
                          <a:latin typeface="Arial"/>
                          <a:ea typeface="Times New Roman"/>
                          <a:cs typeface="Arial"/>
                        </a:rPr>
                        <a:t>Recommended Action (ref below)</a:t>
                      </a:r>
                      <a:endParaRPr lang="en-US" sz="1100" dirty="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160475">
                <a:tc>
                  <a:txBody>
                    <a:bodyPr/>
                    <a:lstStyle/>
                    <a:p>
                      <a:pPr marL="457200" marR="0">
                        <a:spcBef>
                          <a:spcPts val="0"/>
                        </a:spcBef>
                        <a:spcAft>
                          <a:spcPts val="1000"/>
                        </a:spcAft>
                      </a:pPr>
                      <a:r>
                        <a:rPr lang="en-US" sz="1000">
                          <a:solidFill>
                            <a:schemeClr val="bg1"/>
                          </a:solidFill>
                          <a:effectLst/>
                          <a:latin typeface="Arial"/>
                          <a:ea typeface="Times New Roman"/>
                          <a:cs typeface="Arial"/>
                        </a:rPr>
                        <a:t> </a:t>
                      </a:r>
                      <a:endParaRPr lang="en-US" sz="110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r>
                        <a:rPr lang="en-US" sz="1000">
                          <a:solidFill>
                            <a:schemeClr val="bg1"/>
                          </a:solidFill>
                          <a:effectLst/>
                          <a:latin typeface="Arial"/>
                          <a:ea typeface="Times New Roman"/>
                          <a:cs typeface="Arial"/>
                        </a:rPr>
                        <a:t> </a:t>
                      </a:r>
                      <a:endParaRPr lang="en-US" sz="110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r>
                        <a:rPr lang="en-US" sz="1000">
                          <a:solidFill>
                            <a:schemeClr val="bg1"/>
                          </a:solidFill>
                          <a:effectLst/>
                          <a:latin typeface="Arial"/>
                          <a:ea typeface="Times New Roman"/>
                          <a:cs typeface="Arial"/>
                        </a:rPr>
                        <a:t> </a:t>
                      </a:r>
                      <a:endParaRPr lang="en-US" sz="110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r>
                        <a:rPr lang="en-US" sz="1000">
                          <a:solidFill>
                            <a:schemeClr val="bg1"/>
                          </a:solidFill>
                          <a:effectLst/>
                          <a:latin typeface="Arial"/>
                          <a:ea typeface="Times New Roman"/>
                          <a:cs typeface="Arial"/>
                        </a:rPr>
                        <a:t> </a:t>
                      </a:r>
                      <a:endParaRPr lang="en-US" sz="110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endParaRPr lang="en-US" sz="1100" dirty="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r>
                        <a:rPr lang="en-US" sz="1000">
                          <a:solidFill>
                            <a:schemeClr val="bg1"/>
                          </a:solidFill>
                          <a:effectLst/>
                          <a:latin typeface="Arial"/>
                          <a:ea typeface="Times New Roman"/>
                          <a:cs typeface="Arial"/>
                        </a:rPr>
                        <a:t> </a:t>
                      </a:r>
                      <a:endParaRPr lang="en-US" sz="110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a:spcBef>
                          <a:spcPts val="0"/>
                        </a:spcBef>
                        <a:spcAft>
                          <a:spcPts val="1000"/>
                        </a:spcAft>
                      </a:pPr>
                      <a:r>
                        <a:rPr lang="en-US" sz="1000" dirty="0">
                          <a:solidFill>
                            <a:schemeClr val="bg1"/>
                          </a:solidFill>
                          <a:effectLst/>
                          <a:latin typeface="Arial"/>
                          <a:ea typeface="Times New Roman"/>
                          <a:cs typeface="Arial"/>
                        </a:rPr>
                        <a:t> </a:t>
                      </a:r>
                      <a:endParaRPr lang="en-US" sz="1100" dirty="0">
                        <a:solidFill>
                          <a:schemeClr val="bg1"/>
                        </a:solidFill>
                        <a:effectLst/>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35851" name="Group 35850"/>
          <p:cNvGrpSpPr/>
          <p:nvPr/>
        </p:nvGrpSpPr>
        <p:grpSpPr>
          <a:xfrm>
            <a:off x="402995" y="2773100"/>
            <a:ext cx="8046585" cy="3442196"/>
            <a:chOff x="402995" y="2773100"/>
            <a:chExt cx="8046585" cy="3442196"/>
          </a:xfrm>
        </p:grpSpPr>
        <p:cxnSp>
          <p:nvCxnSpPr>
            <p:cNvPr id="15" name="Straight Connector 14"/>
            <p:cNvCxnSpPr>
              <a:stCxn id="13" idx="0"/>
            </p:cNvCxnSpPr>
            <p:nvPr/>
          </p:nvCxnSpPr>
          <p:spPr bwMode="auto">
            <a:xfrm flipV="1">
              <a:off x="1411107" y="2795442"/>
              <a:ext cx="0" cy="460246"/>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27" name="Straight Connector 26"/>
            <p:cNvCxnSpPr/>
            <p:nvPr/>
          </p:nvCxnSpPr>
          <p:spPr bwMode="auto">
            <a:xfrm flipV="1">
              <a:off x="2858884" y="2780929"/>
              <a:ext cx="0" cy="122413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29" name="Straight Connector 28"/>
            <p:cNvCxnSpPr/>
            <p:nvPr/>
          </p:nvCxnSpPr>
          <p:spPr bwMode="auto">
            <a:xfrm flipH="1" flipV="1">
              <a:off x="3752509" y="2780929"/>
              <a:ext cx="1" cy="46024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2" name="Straight Connector 31"/>
            <p:cNvCxnSpPr>
              <a:stCxn id="28" idx="0"/>
            </p:cNvCxnSpPr>
            <p:nvPr/>
          </p:nvCxnSpPr>
          <p:spPr bwMode="auto">
            <a:xfrm flipH="1" flipV="1">
              <a:off x="4750085" y="2795443"/>
              <a:ext cx="10235" cy="1905677"/>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3" name="Straight Connector 32"/>
            <p:cNvCxnSpPr/>
            <p:nvPr/>
          </p:nvCxnSpPr>
          <p:spPr bwMode="auto">
            <a:xfrm flipV="1">
              <a:off x="6568420" y="2773100"/>
              <a:ext cx="0" cy="117390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5840" name="Straight Connector 35839"/>
            <p:cNvCxnSpPr>
              <a:endCxn id="20" idx="0"/>
            </p:cNvCxnSpPr>
            <p:nvPr/>
          </p:nvCxnSpPr>
          <p:spPr bwMode="auto">
            <a:xfrm>
              <a:off x="7621488" y="2795442"/>
              <a:ext cx="0" cy="1072764"/>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grpSp>
          <p:nvGrpSpPr>
            <p:cNvPr id="35850" name="Group 35849"/>
            <p:cNvGrpSpPr/>
            <p:nvPr/>
          </p:nvGrpSpPr>
          <p:grpSpPr>
            <a:xfrm>
              <a:off x="402995" y="3216054"/>
              <a:ext cx="8046585" cy="2999242"/>
              <a:chOff x="402995" y="3216054"/>
              <a:chExt cx="8046585" cy="2999242"/>
            </a:xfrm>
          </p:grpSpPr>
          <p:sp>
            <p:nvSpPr>
              <p:cNvPr id="13" name="Flowchart: Alternate Process 12"/>
              <p:cNvSpPr/>
              <p:nvPr/>
            </p:nvSpPr>
            <p:spPr bwMode="auto">
              <a:xfrm>
                <a:off x="402995" y="3255688"/>
                <a:ext cx="2016224" cy="475858"/>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Name of Service</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6" name="Flowchart: Alternate Process 15"/>
              <p:cNvSpPr/>
              <p:nvPr/>
            </p:nvSpPr>
            <p:spPr bwMode="auto">
              <a:xfrm>
                <a:off x="2180660" y="4005064"/>
                <a:ext cx="1375207" cy="563731"/>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Provider</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7" name="Flowchart: Alternate Process 16"/>
              <p:cNvSpPr/>
              <p:nvPr/>
            </p:nvSpPr>
            <p:spPr bwMode="auto">
              <a:xfrm>
                <a:off x="3064906" y="3270202"/>
                <a:ext cx="1375207" cy="475858"/>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Client</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8" name="Flowchart: Alternate Process 17"/>
              <p:cNvSpPr/>
              <p:nvPr/>
            </p:nvSpPr>
            <p:spPr bwMode="auto">
              <a:xfrm>
                <a:off x="5149937" y="3947008"/>
                <a:ext cx="1512168" cy="696056"/>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lang="en-US" sz="1800" dirty="0" smtClean="0">
                    <a:solidFill>
                      <a:srgbClr val="000000"/>
                    </a:solidFill>
                  </a:rPr>
                  <a:t>Against Benchmark</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9" name="Flowchart: Alternate Process 18"/>
              <p:cNvSpPr/>
              <p:nvPr/>
            </p:nvSpPr>
            <p:spPr bwMode="auto">
              <a:xfrm>
                <a:off x="4840460" y="3216054"/>
                <a:ext cx="1656184" cy="475858"/>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Performance</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0" name="Flowchart: Alternate Process 19"/>
              <p:cNvSpPr/>
              <p:nvPr/>
            </p:nvSpPr>
            <p:spPr bwMode="auto">
              <a:xfrm>
                <a:off x="6793396" y="3868206"/>
                <a:ext cx="1656184" cy="475858"/>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Expansion</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1" name="Flowchart: Alternate Process 20"/>
              <p:cNvSpPr/>
              <p:nvPr/>
            </p:nvSpPr>
            <p:spPr bwMode="auto">
              <a:xfrm>
                <a:off x="6793396" y="4502165"/>
                <a:ext cx="1656184" cy="475858"/>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Downscaling</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2" name="Flowchart: Alternate Process 21"/>
              <p:cNvSpPr/>
              <p:nvPr/>
            </p:nvSpPr>
            <p:spPr bwMode="auto">
              <a:xfrm>
                <a:off x="6793396" y="5117798"/>
                <a:ext cx="1656184" cy="475858"/>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Discontinue</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3" name="Flowchart: Alternate Process 22"/>
              <p:cNvSpPr/>
              <p:nvPr/>
            </p:nvSpPr>
            <p:spPr bwMode="auto">
              <a:xfrm>
                <a:off x="6793396" y="5739438"/>
                <a:ext cx="1656184" cy="475858"/>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ea typeface="ＭＳ Ｐゴシック" charset="0"/>
                    <a:cs typeface="ＭＳ Ｐゴシック" charset="0"/>
                  </a:rPr>
                  <a:t>Modification</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39" name="Straight Connector 38"/>
              <p:cNvCxnSpPr>
                <a:stCxn id="20" idx="2"/>
                <a:endCxn id="21" idx="0"/>
              </p:cNvCxnSpPr>
              <p:nvPr/>
            </p:nvCxnSpPr>
            <p:spPr bwMode="auto">
              <a:xfrm>
                <a:off x="7621488" y="4344064"/>
                <a:ext cx="0" cy="158101"/>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2" name="Straight Connector 41"/>
              <p:cNvCxnSpPr>
                <a:stCxn id="21" idx="2"/>
                <a:endCxn id="22" idx="0"/>
              </p:cNvCxnSpPr>
              <p:nvPr/>
            </p:nvCxnSpPr>
            <p:spPr bwMode="auto">
              <a:xfrm>
                <a:off x="7621488" y="4978023"/>
                <a:ext cx="0" cy="13977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5" name="Straight Connector 44"/>
              <p:cNvCxnSpPr>
                <a:stCxn id="23" idx="0"/>
                <a:endCxn id="22" idx="2"/>
              </p:cNvCxnSpPr>
              <p:nvPr/>
            </p:nvCxnSpPr>
            <p:spPr bwMode="auto">
              <a:xfrm flipV="1">
                <a:off x="7621488" y="5593656"/>
                <a:ext cx="0" cy="14578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grpSp>
      </p:grpSp>
      <p:sp>
        <p:nvSpPr>
          <p:cNvPr id="50" name="TextBox 49"/>
          <p:cNvSpPr txBox="1"/>
          <p:nvPr/>
        </p:nvSpPr>
        <p:spPr>
          <a:xfrm>
            <a:off x="2411760" y="6137962"/>
            <a:ext cx="3672408" cy="307777"/>
          </a:xfrm>
          <a:prstGeom prst="rect">
            <a:avLst/>
          </a:prstGeom>
          <a:solidFill>
            <a:srgbClr val="FF0000"/>
          </a:solidFill>
          <a:ln>
            <a:solidFill>
              <a:schemeClr val="accent1"/>
            </a:solidFill>
          </a:ln>
        </p:spPr>
        <p:txBody>
          <a:bodyPr wrap="square" rtlCol="0">
            <a:spAutoFit/>
          </a:bodyPr>
          <a:lstStyle/>
          <a:p>
            <a:pPr algn="ctr"/>
            <a:r>
              <a:rPr lang="en-US" b="1" dirty="0" smtClean="0">
                <a:solidFill>
                  <a:schemeClr val="bg1"/>
                </a:solidFill>
              </a:rPr>
              <a:t>Involve </a:t>
            </a:r>
            <a:r>
              <a:rPr lang="en-US" b="1" dirty="0" err="1" smtClean="0">
                <a:solidFill>
                  <a:schemeClr val="bg1"/>
                </a:solidFill>
              </a:rPr>
              <a:t>Programme</a:t>
            </a:r>
            <a:r>
              <a:rPr lang="en-US" b="1" dirty="0" smtClean="0">
                <a:solidFill>
                  <a:schemeClr val="bg1"/>
                </a:solidFill>
              </a:rPr>
              <a:t> and Ops Staff</a:t>
            </a:r>
            <a:endParaRPr lang="en-US" b="1" dirty="0">
              <a:solidFill>
                <a:schemeClr val="bg1"/>
              </a:solidFill>
            </a:endParaRPr>
          </a:p>
        </p:txBody>
      </p:sp>
      <p:cxnSp>
        <p:nvCxnSpPr>
          <p:cNvPr id="26" name="Straight Connector 25"/>
          <p:cNvCxnSpPr/>
          <p:nvPr/>
        </p:nvCxnSpPr>
        <p:spPr bwMode="auto">
          <a:xfrm flipV="1">
            <a:off x="5508104" y="2784839"/>
            <a:ext cx="1" cy="43121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28" name="Flowchart: Alternate Process 27"/>
          <p:cNvSpPr/>
          <p:nvPr/>
        </p:nvSpPr>
        <p:spPr bwMode="auto">
          <a:xfrm>
            <a:off x="3913102" y="4701120"/>
            <a:ext cx="1694436" cy="701197"/>
          </a:xfrm>
          <a:prstGeom prst="flowChartAlternateProcess">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lang="en-US" sz="1800" dirty="0" smtClean="0">
                <a:solidFill>
                  <a:srgbClr val="000000"/>
                </a:solidFill>
              </a:rPr>
              <a:t>In House/ Outsourced</a:t>
            </a:r>
            <a:endParaRPr kumimoji="0" lang="en-US"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823783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577850"/>
            <a:ext cx="8856984" cy="609600"/>
          </a:xfrm>
        </p:spPr>
        <p:txBody>
          <a:bodyPr/>
          <a:lstStyle/>
          <a:p>
            <a:pPr algn="ctr"/>
            <a:r>
              <a:rPr lang="en-US" dirty="0" smtClean="0"/>
              <a:t>Baseline Analysis: Example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3163218"/>
              </p:ext>
            </p:extLst>
          </p:nvPr>
        </p:nvGraphicFramePr>
        <p:xfrm>
          <a:off x="134284" y="1294977"/>
          <a:ext cx="8758197" cy="5529000"/>
        </p:xfrm>
        <a:graphic>
          <a:graphicData uri="http://schemas.openxmlformats.org/drawingml/2006/table">
            <a:tbl>
              <a:tblPr/>
              <a:tblGrid>
                <a:gridCol w="1798353"/>
                <a:gridCol w="943331"/>
                <a:gridCol w="1039891"/>
                <a:gridCol w="1039891"/>
                <a:gridCol w="1262725"/>
                <a:gridCol w="1262725"/>
                <a:gridCol w="1411281"/>
              </a:tblGrid>
              <a:tr h="895842">
                <a:tc>
                  <a:txBody>
                    <a:bodyPr/>
                    <a:lstStyle/>
                    <a:p>
                      <a:pPr marL="0" marR="0">
                        <a:spcBef>
                          <a:spcPts val="0"/>
                        </a:spcBef>
                        <a:spcAft>
                          <a:spcPts val="1000"/>
                        </a:spcAft>
                        <a:tabLst>
                          <a:tab pos="104775" algn="l"/>
                        </a:tabLst>
                      </a:pPr>
                      <a:r>
                        <a:rPr lang="en-US" sz="1000" b="1" dirty="0">
                          <a:solidFill>
                            <a:schemeClr val="bg1"/>
                          </a:solidFill>
                          <a:latin typeface="Arial"/>
                          <a:ea typeface="Times New Roman"/>
                          <a:cs typeface="Arial"/>
                        </a:rPr>
                        <a:t>Type of existing Common Service/ Harmonization effort</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Managing Entity</a:t>
                      </a:r>
                      <a:endParaRPr lang="en-US" sz="1100" dirty="0">
                        <a:solidFill>
                          <a:schemeClr val="bg1"/>
                        </a:solidFill>
                        <a:latin typeface="Arial"/>
                        <a:ea typeface="Times New Roman"/>
                        <a:cs typeface="Times New Roman"/>
                      </a:endParaRPr>
                    </a:p>
                    <a:p>
                      <a:pPr marL="0" marR="0">
                        <a:spcBef>
                          <a:spcPts val="0"/>
                        </a:spcBef>
                        <a:spcAft>
                          <a:spcPts val="1000"/>
                        </a:spcAft>
                      </a:pPr>
                      <a:r>
                        <a:rPr lang="en-US" sz="1000" b="1" dirty="0">
                          <a:solidFill>
                            <a:schemeClr val="bg1"/>
                          </a:solidFill>
                          <a:latin typeface="Arial"/>
                          <a:ea typeface="Times New Roman"/>
                          <a:cs typeface="Arial"/>
                        </a:rPr>
                        <a:t>(Service Manager)</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Clients (Agencies using service)</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Key Performance Indicators (KPI’s)</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Performance Ranking against KPI’s</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100" b="1" dirty="0" smtClean="0">
                          <a:solidFill>
                            <a:schemeClr val="bg1"/>
                          </a:solidFill>
                          <a:latin typeface="Arial"/>
                          <a:ea typeface="Times New Roman"/>
                          <a:cs typeface="Times New Roman"/>
                        </a:rPr>
                        <a:t>Modality</a:t>
                      </a:r>
                    </a:p>
                    <a:p>
                      <a:pPr marL="0" marR="0">
                        <a:spcBef>
                          <a:spcPts val="0"/>
                        </a:spcBef>
                        <a:spcAft>
                          <a:spcPts val="1000"/>
                        </a:spcAft>
                      </a:pPr>
                      <a:r>
                        <a:rPr lang="en-US" sz="1100" b="1" dirty="0" smtClean="0">
                          <a:solidFill>
                            <a:schemeClr val="bg1"/>
                          </a:solidFill>
                          <a:latin typeface="Arial"/>
                          <a:ea typeface="Times New Roman"/>
                          <a:cs typeface="Times New Roman"/>
                        </a:rPr>
                        <a:t>(Outsourced/In House)</a:t>
                      </a:r>
                      <a:endParaRPr lang="en-US" sz="1100" b="1"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spcBef>
                          <a:spcPts val="0"/>
                        </a:spcBef>
                        <a:spcAft>
                          <a:spcPts val="1000"/>
                        </a:spcAft>
                      </a:pPr>
                      <a:r>
                        <a:rPr lang="en-US" sz="1000" b="1" dirty="0">
                          <a:solidFill>
                            <a:schemeClr val="bg1"/>
                          </a:solidFill>
                          <a:latin typeface="Arial"/>
                          <a:ea typeface="Times New Roman"/>
                          <a:cs typeface="Arial"/>
                        </a:rPr>
                        <a:t>Recommended Action (ref below)</a:t>
                      </a:r>
                      <a:endParaRPr lang="en-US" sz="1100" dirty="0">
                        <a:solidFill>
                          <a:schemeClr val="bg1"/>
                        </a:solidFill>
                        <a:latin typeface="Arial"/>
                        <a:ea typeface="Times New Roman"/>
                        <a:cs typeface="Times New Roman"/>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249726">
                <a:tc gridSpan="7">
                  <a:txBody>
                    <a:bodyPr/>
                    <a:lstStyle/>
                    <a:p>
                      <a:pPr marL="6350" marR="0" indent="0" algn="ctr">
                        <a:spcBef>
                          <a:spcPts val="0"/>
                        </a:spcBef>
                        <a:spcAft>
                          <a:spcPts val="1000"/>
                        </a:spcAft>
                        <a:tabLst/>
                      </a:pPr>
                      <a:r>
                        <a:rPr lang="en-US" sz="1000" b="1" baseline="0" dirty="0" smtClean="0">
                          <a:latin typeface="Arial"/>
                          <a:ea typeface="Times New Roman"/>
                          <a:cs typeface="Arial"/>
                        </a:rPr>
                        <a:t>Capital (Common Premises)</a:t>
                      </a:r>
                      <a:endParaRPr lang="en-US" sz="1000" b="1"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726">
                <a:tc>
                  <a:txBody>
                    <a:bodyPr/>
                    <a:lstStyle/>
                    <a:p>
                      <a:pPr marL="6350" marR="0" indent="0">
                        <a:spcBef>
                          <a:spcPts val="0"/>
                        </a:spcBef>
                        <a:spcAft>
                          <a:spcPts val="1000"/>
                        </a:spcAft>
                        <a:tabLst/>
                      </a:pPr>
                      <a:r>
                        <a:rPr lang="en-US" sz="1000" dirty="0" smtClean="0">
                          <a:latin typeface="Arial"/>
                          <a:ea typeface="Times New Roman"/>
                          <a:cs typeface="Arial"/>
                        </a:rPr>
                        <a:t>Common Premises</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Arial"/>
                          <a:ea typeface="Times New Roman"/>
                          <a:cs typeface="Arial"/>
                        </a:rPr>
                        <a:t>UNDP</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marL="6350" marR="0" indent="0" algn="ctr">
                        <a:spcBef>
                          <a:spcPts val="0"/>
                        </a:spcBef>
                        <a:spcAft>
                          <a:spcPts val="1000"/>
                        </a:spcAft>
                      </a:pPr>
                      <a:r>
                        <a:rPr lang="en-US" sz="1000" dirty="0" smtClean="0">
                          <a:latin typeface="Arial"/>
                          <a:ea typeface="Times New Roman"/>
                          <a:cs typeface="Arial"/>
                        </a:rPr>
                        <a:t>UNDP</a:t>
                      </a:r>
                    </a:p>
                    <a:p>
                      <a:pPr marL="6350" marR="0" indent="0" algn="ctr">
                        <a:spcBef>
                          <a:spcPts val="0"/>
                        </a:spcBef>
                        <a:spcAft>
                          <a:spcPts val="1000"/>
                        </a:spcAft>
                      </a:pPr>
                      <a:r>
                        <a:rPr lang="en-US" sz="1000" dirty="0" smtClean="0">
                          <a:latin typeface="Arial"/>
                          <a:ea typeface="Times New Roman"/>
                          <a:cs typeface="Arial"/>
                        </a:rPr>
                        <a:t>UNFPA</a:t>
                      </a:r>
                    </a:p>
                    <a:p>
                      <a:pPr marL="6350" marR="0" indent="0" algn="ctr">
                        <a:spcBef>
                          <a:spcPts val="0"/>
                        </a:spcBef>
                        <a:spcAft>
                          <a:spcPts val="1000"/>
                        </a:spcAft>
                      </a:pPr>
                      <a:r>
                        <a:rPr lang="en-US" sz="1000" dirty="0" smtClean="0">
                          <a:latin typeface="Arial"/>
                          <a:ea typeface="Times New Roman"/>
                          <a:cs typeface="Arial"/>
                        </a:rPr>
                        <a:t>UNICEF</a:t>
                      </a:r>
                    </a:p>
                    <a:p>
                      <a:pPr marL="6350" marR="0" indent="0" algn="ctr">
                        <a:spcBef>
                          <a:spcPts val="0"/>
                        </a:spcBef>
                        <a:spcAft>
                          <a:spcPts val="1000"/>
                        </a:spcAft>
                      </a:pPr>
                      <a:r>
                        <a:rPr lang="en-US" sz="1000" dirty="0" smtClean="0">
                          <a:latin typeface="Arial"/>
                          <a:ea typeface="Times New Roman"/>
                          <a:cs typeface="Arial"/>
                        </a:rPr>
                        <a:t>WFP</a:t>
                      </a:r>
                    </a:p>
                    <a:p>
                      <a:pPr marL="6350" marR="0" indent="0" algn="ctr">
                        <a:spcBef>
                          <a:spcPts val="0"/>
                        </a:spcBef>
                        <a:spcAft>
                          <a:spcPts val="1000"/>
                        </a:spcAft>
                      </a:pPr>
                      <a:r>
                        <a:rPr lang="en-US" sz="1000" dirty="0" smtClean="0">
                          <a:latin typeface="Arial"/>
                          <a:ea typeface="Times New Roman"/>
                          <a:cs typeface="Arial"/>
                        </a:rPr>
                        <a:t>FAO</a:t>
                      </a:r>
                    </a:p>
                    <a:p>
                      <a:pPr marL="6350" marR="0" indent="0" algn="ctr">
                        <a:spcBef>
                          <a:spcPts val="0"/>
                        </a:spcBef>
                        <a:spcAft>
                          <a:spcPts val="1000"/>
                        </a:spcAft>
                      </a:pPr>
                      <a:r>
                        <a:rPr lang="en-US" sz="1000" dirty="0" smtClean="0">
                          <a:latin typeface="Arial"/>
                          <a:ea typeface="Times New Roman"/>
                          <a:cs typeface="Arial"/>
                        </a:rPr>
                        <a:t>UNIDO</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7664">
                <a:tc>
                  <a:txBody>
                    <a:bodyPr/>
                    <a:lstStyle/>
                    <a:p>
                      <a:pPr marL="6350" marR="0" indent="0">
                        <a:spcBef>
                          <a:spcPts val="0"/>
                        </a:spcBef>
                        <a:spcAft>
                          <a:spcPts val="1000"/>
                        </a:spcAft>
                        <a:tabLst/>
                      </a:pPr>
                      <a:r>
                        <a:rPr lang="en-US" sz="1000" dirty="0" smtClean="0">
                          <a:latin typeface="Arial"/>
                          <a:ea typeface="Times New Roman"/>
                          <a:cs typeface="Arial"/>
                        </a:rPr>
                        <a:t>Common Registry</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defTabSz="457200" rtl="0" eaLnBrk="1" fontAlgn="auto" latinLnBrk="0" hangingPunct="1">
                        <a:lnSpc>
                          <a:spcPct val="100000"/>
                        </a:lnSpc>
                        <a:spcBef>
                          <a:spcPts val="0"/>
                        </a:spcBef>
                        <a:spcAft>
                          <a:spcPts val="1000"/>
                        </a:spcAft>
                        <a:buClrTx/>
                        <a:buSzTx/>
                        <a:buFontTx/>
                        <a:buNone/>
                        <a:tabLst/>
                        <a:defRPr/>
                      </a:pPr>
                      <a:r>
                        <a:rPr lang="en-US" sz="1000" dirty="0" smtClean="0">
                          <a:latin typeface="+mn-lt"/>
                          <a:ea typeface="Times New Roman"/>
                          <a:cs typeface="Arial"/>
                        </a:rPr>
                        <a:t>UNDP</a:t>
                      </a:r>
                    </a:p>
                    <a:p>
                      <a:pPr marL="457200" marR="0" algn="ctr">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7664">
                <a:tc>
                  <a:txBody>
                    <a:bodyPr/>
                    <a:lstStyle/>
                    <a:p>
                      <a:pPr marL="6350" marR="0" indent="0">
                        <a:spcBef>
                          <a:spcPts val="0"/>
                        </a:spcBef>
                        <a:spcAft>
                          <a:spcPts val="1000"/>
                        </a:spcAft>
                      </a:pPr>
                      <a:r>
                        <a:rPr lang="en-US" sz="1000" dirty="0" smtClean="0">
                          <a:latin typeface="Arial"/>
                          <a:ea typeface="Times New Roman"/>
                          <a:cs typeface="Arial"/>
                        </a:rPr>
                        <a:t>Reception</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defTabSz="457200" rtl="0" eaLnBrk="1" fontAlgn="auto" latinLnBrk="0" hangingPunct="1">
                        <a:lnSpc>
                          <a:spcPct val="100000"/>
                        </a:lnSpc>
                        <a:spcBef>
                          <a:spcPts val="0"/>
                        </a:spcBef>
                        <a:spcAft>
                          <a:spcPts val="1000"/>
                        </a:spcAft>
                        <a:buClrTx/>
                        <a:buSzTx/>
                        <a:buFontTx/>
                        <a:buNone/>
                        <a:tabLst/>
                        <a:defRPr/>
                      </a:pPr>
                      <a:r>
                        <a:rPr lang="en-US" sz="1000" dirty="0" smtClean="0">
                          <a:latin typeface="+mn-lt"/>
                          <a:ea typeface="Times New Roman"/>
                          <a:cs typeface="Arial"/>
                        </a:rPr>
                        <a:t>UNICEF</a:t>
                      </a:r>
                    </a:p>
                    <a:p>
                      <a:pPr marL="457200" marR="0" algn="ctr">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7664">
                <a:tc>
                  <a:txBody>
                    <a:bodyPr/>
                    <a:lstStyle/>
                    <a:p>
                      <a:pPr marL="6350" marR="0" indent="0">
                        <a:spcBef>
                          <a:spcPts val="0"/>
                        </a:spcBef>
                        <a:spcAft>
                          <a:spcPts val="1000"/>
                        </a:spcAft>
                      </a:pPr>
                      <a:r>
                        <a:rPr lang="en-US" sz="1000" dirty="0" smtClean="0">
                          <a:latin typeface="Arial"/>
                          <a:ea typeface="Times New Roman"/>
                          <a:cs typeface="Arial"/>
                        </a:rPr>
                        <a:t>Cleaning Services UN House </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defTabSz="457200" rtl="0" eaLnBrk="1" fontAlgn="auto" latinLnBrk="0" hangingPunct="1">
                        <a:lnSpc>
                          <a:spcPct val="100000"/>
                        </a:lnSpc>
                        <a:spcBef>
                          <a:spcPts val="0"/>
                        </a:spcBef>
                        <a:spcAft>
                          <a:spcPts val="1000"/>
                        </a:spcAft>
                        <a:buClrTx/>
                        <a:buSzTx/>
                        <a:buFontTx/>
                        <a:buNone/>
                        <a:tabLst/>
                        <a:defRPr/>
                      </a:pPr>
                      <a:r>
                        <a:rPr lang="en-US" sz="1000" dirty="0" smtClean="0">
                          <a:latin typeface="+mn-lt"/>
                          <a:ea typeface="Times New Roman"/>
                          <a:cs typeface="Arial"/>
                        </a:rPr>
                        <a:t>UNDP</a:t>
                      </a:r>
                    </a:p>
                    <a:p>
                      <a:pPr marL="457200" marR="0" algn="ctr">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CA" sz="1000" dirty="0" smtClean="0"/>
                        <a:t>Positive response rate on cleanliness of office premises as per annual survey </a:t>
                      </a:r>
                      <a:r>
                        <a:rPr lang="en-CA" sz="1000" b="1" dirty="0" smtClean="0"/>
                        <a:t>&gt;75%</a:t>
                      </a:r>
                      <a:r>
                        <a:rPr lang="en-CA" sz="1000" dirty="0" smtClean="0"/>
                        <a:t>";</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Arial"/>
                          <a:ea typeface="Times New Roman"/>
                          <a:cs typeface="Arial"/>
                        </a:rPr>
                        <a:t>Pos response rate = </a:t>
                      </a:r>
                      <a:r>
                        <a:rPr lang="en-US" sz="1000" b="1" dirty="0" smtClean="0">
                          <a:latin typeface="Arial"/>
                          <a:ea typeface="Times New Roman"/>
                          <a:cs typeface="Arial"/>
                        </a:rPr>
                        <a:t>87%</a:t>
                      </a:r>
                      <a:endParaRPr lang="en-US" sz="1000" b="1"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457200" marR="0">
                        <a:spcBef>
                          <a:spcPts val="0"/>
                        </a:spcBef>
                        <a:spcAft>
                          <a:spcPts val="1000"/>
                        </a:spcAft>
                      </a:pPr>
                      <a:endParaRPr lang="en-US" sz="1000" dirty="0" smtClean="0">
                        <a:latin typeface="Arial"/>
                        <a:ea typeface="Times New Roman"/>
                        <a:cs typeface="Arial"/>
                      </a:endParaRPr>
                    </a:p>
                    <a:p>
                      <a:pPr marL="6350" marR="0" indent="0" algn="ctr">
                        <a:spcBef>
                          <a:spcPts val="0"/>
                        </a:spcBef>
                        <a:spcAft>
                          <a:spcPts val="1000"/>
                        </a:spcAft>
                      </a:pPr>
                      <a:r>
                        <a:rPr lang="en-US" sz="1000" dirty="0" smtClean="0">
                          <a:latin typeface="Arial"/>
                          <a:ea typeface="Times New Roman"/>
                          <a:cs typeface="Arial"/>
                        </a:rPr>
                        <a:t>In House</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endParaRPr lang="en-US" sz="1000" dirty="0" smtClean="0">
                        <a:latin typeface="Arial"/>
                        <a:ea typeface="Times New Roman"/>
                        <a:cs typeface="Arial"/>
                      </a:endParaRPr>
                    </a:p>
                    <a:p>
                      <a:pPr marL="6350" marR="0" indent="0" algn="ctr">
                        <a:spcBef>
                          <a:spcPts val="0"/>
                        </a:spcBef>
                        <a:spcAft>
                          <a:spcPts val="1000"/>
                        </a:spcAft>
                      </a:pPr>
                      <a:r>
                        <a:rPr lang="en-US" sz="1000" dirty="0" smtClean="0">
                          <a:latin typeface="Arial"/>
                          <a:ea typeface="Times New Roman"/>
                          <a:cs typeface="Arial"/>
                        </a:rPr>
                        <a:t>Working- No action required</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49726">
                <a:tc>
                  <a:txBody>
                    <a:bodyPr/>
                    <a:lstStyle/>
                    <a:p>
                      <a:pPr marL="6350" marR="0" indent="0">
                        <a:spcBef>
                          <a:spcPts val="0"/>
                        </a:spcBef>
                        <a:spcAft>
                          <a:spcPts val="1000"/>
                        </a:spcAft>
                      </a:pPr>
                      <a:r>
                        <a:rPr lang="en-US" sz="1000" dirty="0" smtClean="0">
                          <a:latin typeface="Arial"/>
                          <a:ea typeface="Times New Roman"/>
                          <a:cs typeface="Arial"/>
                        </a:rPr>
                        <a:t>ICT Support Desk</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Arial"/>
                          <a:ea typeface="Times New Roman"/>
                          <a:cs typeface="Arial"/>
                        </a:rPr>
                        <a:t>WFP</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mn-lt"/>
                          <a:ea typeface="Times New Roman"/>
                          <a:cs typeface="Arial"/>
                        </a:rPr>
                        <a:t>UNDP</a:t>
                      </a:r>
                    </a:p>
                    <a:p>
                      <a:pPr marL="6350" marR="0" indent="0" algn="ctr">
                        <a:spcBef>
                          <a:spcPts val="0"/>
                        </a:spcBef>
                        <a:spcAft>
                          <a:spcPts val="1000"/>
                        </a:spcAft>
                      </a:pPr>
                      <a:r>
                        <a:rPr lang="en-US" sz="1000" dirty="0" smtClean="0">
                          <a:latin typeface="+mn-lt"/>
                          <a:ea typeface="Times New Roman"/>
                          <a:cs typeface="Arial"/>
                        </a:rPr>
                        <a:t>UNFPA</a:t>
                      </a:r>
                    </a:p>
                    <a:p>
                      <a:pPr marL="6350" marR="0" indent="0" algn="ctr">
                        <a:spcBef>
                          <a:spcPts val="0"/>
                        </a:spcBef>
                        <a:spcAft>
                          <a:spcPts val="1000"/>
                        </a:spcAft>
                      </a:pPr>
                      <a:r>
                        <a:rPr lang="en-US" sz="1000" dirty="0" smtClean="0">
                          <a:latin typeface="+mn-lt"/>
                          <a:ea typeface="Times New Roman"/>
                          <a:cs typeface="Arial"/>
                        </a:rPr>
                        <a:t>WFP</a:t>
                      </a:r>
                    </a:p>
                    <a:p>
                      <a:pPr marL="6350" marR="0" indent="0" algn="ctr">
                        <a:spcBef>
                          <a:spcPts val="0"/>
                        </a:spcBef>
                        <a:spcAft>
                          <a:spcPts val="1000"/>
                        </a:spcAft>
                      </a:pPr>
                      <a:r>
                        <a:rPr lang="en-US" sz="1000" dirty="0" smtClean="0">
                          <a:latin typeface="+mn-lt"/>
                          <a:ea typeface="Times New Roman"/>
                          <a:cs typeface="Arial"/>
                        </a:rPr>
                        <a:t>FAO</a:t>
                      </a:r>
                    </a:p>
                    <a:p>
                      <a:pPr marL="6350" marR="0" indent="0" algn="ctr">
                        <a:spcBef>
                          <a:spcPts val="0"/>
                        </a:spcBef>
                        <a:spcAft>
                          <a:spcPts val="1000"/>
                        </a:spcAft>
                      </a:pPr>
                      <a:r>
                        <a:rPr lang="en-US" sz="1000" dirty="0" smtClean="0">
                          <a:latin typeface="+mn-lt"/>
                          <a:ea typeface="Times New Roman"/>
                          <a:cs typeface="Arial"/>
                        </a:rPr>
                        <a:t>UNIDO</a:t>
                      </a: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defTabSz="457200" rtl="0" eaLnBrk="1" fontAlgn="auto" latinLnBrk="0" hangingPunct="1">
                        <a:lnSpc>
                          <a:spcPct val="100000"/>
                        </a:lnSpc>
                        <a:spcBef>
                          <a:spcPts val="0"/>
                        </a:spcBef>
                        <a:spcAft>
                          <a:spcPts val="1000"/>
                        </a:spcAft>
                        <a:buClrTx/>
                        <a:buSzTx/>
                        <a:buFontTx/>
                        <a:buNone/>
                        <a:tabLst/>
                        <a:defRPr/>
                      </a:pPr>
                      <a:r>
                        <a:rPr lang="en-CA" sz="1000" dirty="0" smtClean="0"/>
                        <a:t>Response time from ICT helpdesk on a request for support = </a:t>
                      </a:r>
                    </a:p>
                    <a:p>
                      <a:pPr marL="6350" marR="0" indent="0" algn="ctr" defTabSz="457200" rtl="0" eaLnBrk="1" fontAlgn="auto" latinLnBrk="0" hangingPunct="1">
                        <a:lnSpc>
                          <a:spcPct val="100000"/>
                        </a:lnSpc>
                        <a:spcBef>
                          <a:spcPts val="0"/>
                        </a:spcBef>
                        <a:spcAft>
                          <a:spcPts val="1000"/>
                        </a:spcAft>
                        <a:buClrTx/>
                        <a:buSzTx/>
                        <a:buFontTx/>
                        <a:buNone/>
                        <a:tabLst/>
                        <a:defRPr/>
                      </a:pPr>
                      <a:r>
                        <a:rPr lang="en-CA" sz="1000" b="1" dirty="0" smtClean="0"/>
                        <a:t>&lt;2 hours</a:t>
                      </a:r>
                      <a:endParaRPr lang="en-US" sz="1000" b="1" dirty="0" smtClean="0">
                        <a:latin typeface="+mn-lt"/>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CA" sz="1000" dirty="0" smtClean="0"/>
                        <a:t>Response time  = </a:t>
                      </a:r>
                      <a:r>
                        <a:rPr lang="en-US" sz="1000" b="1" dirty="0" smtClean="0">
                          <a:latin typeface="Arial"/>
                          <a:ea typeface="Times New Roman"/>
                          <a:cs typeface="Arial"/>
                        </a:rPr>
                        <a:t>4.9h</a:t>
                      </a:r>
                      <a:endParaRPr lang="en-US" sz="1000" b="1"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457200" marR="0">
                        <a:spcBef>
                          <a:spcPts val="0"/>
                        </a:spcBef>
                        <a:spcAft>
                          <a:spcPts val="1000"/>
                        </a:spcAft>
                      </a:pPr>
                      <a:endParaRPr lang="en-US" sz="1000" dirty="0" smtClean="0">
                        <a:latin typeface="Arial"/>
                        <a:ea typeface="Times New Roman"/>
                        <a:cs typeface="Arial"/>
                      </a:endParaRPr>
                    </a:p>
                    <a:p>
                      <a:pPr marL="457200" marR="0">
                        <a:spcBef>
                          <a:spcPts val="0"/>
                        </a:spcBef>
                        <a:spcAft>
                          <a:spcPts val="1000"/>
                        </a:spcAft>
                      </a:pPr>
                      <a:endParaRPr lang="en-US" sz="1000" dirty="0" smtClean="0">
                        <a:latin typeface="Arial"/>
                        <a:ea typeface="Times New Roman"/>
                        <a:cs typeface="Arial"/>
                      </a:endParaRPr>
                    </a:p>
                    <a:p>
                      <a:pPr marL="6350" marR="0" indent="0" algn="ctr">
                        <a:spcBef>
                          <a:spcPts val="0"/>
                        </a:spcBef>
                        <a:spcAft>
                          <a:spcPts val="1000"/>
                        </a:spcAft>
                      </a:pPr>
                      <a:r>
                        <a:rPr lang="en-US" sz="1000" dirty="0" smtClean="0">
                          <a:latin typeface="Arial"/>
                          <a:ea typeface="Times New Roman"/>
                          <a:cs typeface="Arial"/>
                        </a:rPr>
                        <a:t>In House</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endParaRPr lang="en-US" sz="1000" dirty="0" smtClean="0">
                        <a:latin typeface="Arial"/>
                        <a:ea typeface="Times New Roman"/>
                        <a:cs typeface="Arial"/>
                      </a:endParaRPr>
                    </a:p>
                    <a:p>
                      <a:pPr marL="6350" marR="0" indent="0" algn="ctr">
                        <a:spcBef>
                          <a:spcPts val="0"/>
                        </a:spcBef>
                        <a:spcAft>
                          <a:spcPts val="1000"/>
                        </a:spcAft>
                      </a:pPr>
                      <a:endParaRPr lang="en-US" sz="1000" dirty="0" smtClean="0">
                        <a:latin typeface="Arial"/>
                        <a:ea typeface="Times New Roman"/>
                        <a:cs typeface="Arial"/>
                      </a:endParaRPr>
                    </a:p>
                    <a:p>
                      <a:pPr marL="6350" marR="0" indent="0" algn="ctr">
                        <a:spcBef>
                          <a:spcPts val="0"/>
                        </a:spcBef>
                        <a:spcAft>
                          <a:spcPts val="1000"/>
                        </a:spcAft>
                      </a:pPr>
                      <a:r>
                        <a:rPr lang="en-US" sz="1000" dirty="0" smtClean="0">
                          <a:latin typeface="Arial"/>
                          <a:ea typeface="Times New Roman"/>
                          <a:cs typeface="Arial"/>
                        </a:rPr>
                        <a:t>Needs Improvement</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49726">
                <a:tc>
                  <a:txBody>
                    <a:bodyPr/>
                    <a:lstStyle/>
                    <a:p>
                      <a:pPr marL="6350" marR="0" indent="0">
                        <a:spcBef>
                          <a:spcPts val="0"/>
                        </a:spcBef>
                        <a:spcAft>
                          <a:spcPts val="1000"/>
                        </a:spcAft>
                      </a:pPr>
                      <a:r>
                        <a:rPr lang="en-US" sz="1000" dirty="0" smtClean="0">
                          <a:latin typeface="Arial"/>
                          <a:ea typeface="Times New Roman"/>
                          <a:cs typeface="Arial"/>
                        </a:rPr>
                        <a:t>UN Staff Drop-Off</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Arial"/>
                          <a:ea typeface="Times New Roman"/>
                          <a:cs typeface="Arial"/>
                        </a:rPr>
                        <a:t>FAO</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Arial"/>
                          <a:ea typeface="Times New Roman"/>
                          <a:cs typeface="Arial"/>
                        </a:rPr>
                        <a:t>All agencies</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Arial"/>
                          <a:ea typeface="Times New Roman"/>
                          <a:cs typeface="Arial"/>
                        </a:rPr>
                        <a:t>Bus</a:t>
                      </a:r>
                      <a:r>
                        <a:rPr lang="en-US" sz="1000" baseline="0" dirty="0" smtClean="0">
                          <a:latin typeface="Arial"/>
                          <a:ea typeface="Times New Roman"/>
                          <a:cs typeface="Arial"/>
                        </a:rPr>
                        <a:t> on time &gt;75%</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pPr>
                      <a:r>
                        <a:rPr lang="en-US" sz="1000" dirty="0" smtClean="0">
                          <a:latin typeface="Arial"/>
                          <a:ea typeface="Times New Roman"/>
                          <a:cs typeface="Arial"/>
                        </a:rPr>
                        <a:t>Bus stolen- no replacement</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457200" marR="0">
                        <a:spcBef>
                          <a:spcPts val="0"/>
                        </a:spcBef>
                        <a:spcAft>
                          <a:spcPts val="1000"/>
                        </a:spcAft>
                      </a:pPr>
                      <a:r>
                        <a:rPr lang="en-US" sz="1000" dirty="0" smtClean="0">
                          <a:latin typeface="Arial"/>
                          <a:ea typeface="Times New Roman"/>
                          <a:cs typeface="Arial"/>
                        </a:rPr>
                        <a:t>In House</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a:spcBef>
                          <a:spcPts val="0"/>
                        </a:spcBef>
                        <a:spcAft>
                          <a:spcPts val="1000"/>
                        </a:spcAft>
                        <a:tabLst>
                          <a:tab pos="174625" algn="l"/>
                        </a:tabLst>
                      </a:pPr>
                      <a:r>
                        <a:rPr lang="en-US" sz="1000" dirty="0" smtClean="0">
                          <a:latin typeface="Arial"/>
                          <a:ea typeface="Times New Roman"/>
                          <a:cs typeface="Arial"/>
                        </a:rPr>
                        <a:t>Needs Improvement</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49726">
                <a:tc gridSpan="7">
                  <a:txBody>
                    <a:bodyPr/>
                    <a:lstStyle/>
                    <a:p>
                      <a:pPr marL="457200" marR="0" algn="ctr">
                        <a:spcBef>
                          <a:spcPts val="0"/>
                        </a:spcBef>
                        <a:spcAft>
                          <a:spcPts val="1000"/>
                        </a:spcAft>
                      </a:pPr>
                      <a:r>
                        <a:rPr lang="en-US" sz="1000" b="1" dirty="0" smtClean="0">
                          <a:latin typeface="Arial"/>
                          <a:ea typeface="Times New Roman"/>
                          <a:cs typeface="Arial"/>
                        </a:rPr>
                        <a:t>Sub Office </a:t>
                      </a:r>
                      <a:r>
                        <a:rPr lang="en-US" sz="1000" b="1" dirty="0" err="1" smtClean="0">
                          <a:latin typeface="Arial"/>
                          <a:ea typeface="Times New Roman"/>
                          <a:cs typeface="Arial"/>
                        </a:rPr>
                        <a:t>Gankwokwo</a:t>
                      </a:r>
                      <a:r>
                        <a:rPr lang="en-US" sz="1000" b="1" baseline="0" dirty="0" smtClean="0">
                          <a:latin typeface="Arial"/>
                          <a:ea typeface="Times New Roman"/>
                          <a:cs typeface="Arial"/>
                        </a:rPr>
                        <a:t> Province</a:t>
                      </a:r>
                      <a:endParaRPr lang="en-US" sz="1000" b="1"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726">
                <a:tc>
                  <a:txBody>
                    <a:bodyPr/>
                    <a:lstStyle/>
                    <a:p>
                      <a:pPr marL="6350" marR="0" indent="0">
                        <a:spcBef>
                          <a:spcPts val="0"/>
                        </a:spcBef>
                        <a:spcAft>
                          <a:spcPts val="1000"/>
                        </a:spcAft>
                      </a:pPr>
                      <a:r>
                        <a:rPr lang="en-US" sz="1000" dirty="0" smtClean="0">
                          <a:latin typeface="Arial"/>
                          <a:ea typeface="Times New Roman"/>
                          <a:cs typeface="Arial"/>
                        </a:rPr>
                        <a:t>Common Premises </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defTabSz="457200" rtl="0" eaLnBrk="1" fontAlgn="auto" latinLnBrk="0" hangingPunct="1">
                        <a:lnSpc>
                          <a:spcPct val="100000"/>
                        </a:lnSpc>
                        <a:spcBef>
                          <a:spcPts val="0"/>
                        </a:spcBef>
                        <a:spcAft>
                          <a:spcPts val="1000"/>
                        </a:spcAft>
                        <a:buClrTx/>
                        <a:buSzTx/>
                        <a:buFontTx/>
                        <a:buNone/>
                        <a:tabLst/>
                        <a:defRPr/>
                      </a:pPr>
                      <a:r>
                        <a:rPr lang="en-US" sz="1000" dirty="0" smtClean="0">
                          <a:latin typeface="+mn-lt"/>
                          <a:ea typeface="Times New Roman"/>
                          <a:cs typeface="Arial"/>
                        </a:rPr>
                        <a:t>UNDP</a:t>
                      </a: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49726">
                <a:tc>
                  <a:txBody>
                    <a:bodyPr/>
                    <a:lstStyle/>
                    <a:p>
                      <a:pPr marL="6350" marR="0" indent="0">
                        <a:spcBef>
                          <a:spcPts val="0"/>
                        </a:spcBef>
                        <a:spcAft>
                          <a:spcPts val="1000"/>
                        </a:spcAft>
                      </a:pPr>
                      <a:r>
                        <a:rPr lang="en-US" sz="1000" dirty="0" smtClean="0">
                          <a:latin typeface="Arial"/>
                          <a:ea typeface="Times New Roman"/>
                          <a:cs typeface="Arial"/>
                        </a:rPr>
                        <a:t>ICT Support Desk</a:t>
                      </a: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 marR="0" indent="0" algn="ctr" defTabSz="457200" rtl="0" eaLnBrk="1" fontAlgn="auto" latinLnBrk="0" hangingPunct="1">
                        <a:lnSpc>
                          <a:spcPct val="100000"/>
                        </a:lnSpc>
                        <a:spcBef>
                          <a:spcPts val="0"/>
                        </a:spcBef>
                        <a:spcAft>
                          <a:spcPts val="1000"/>
                        </a:spcAft>
                        <a:buClrTx/>
                        <a:buSzTx/>
                        <a:buFontTx/>
                        <a:buNone/>
                        <a:tabLst/>
                        <a:defRPr/>
                      </a:pPr>
                      <a:r>
                        <a:rPr lang="en-US" sz="1000" dirty="0" smtClean="0">
                          <a:latin typeface="+mn-lt"/>
                          <a:ea typeface="Times New Roman"/>
                          <a:cs typeface="Arial"/>
                        </a:rPr>
                        <a:t>WFP</a:t>
                      </a: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457200" marR="0">
                        <a:spcBef>
                          <a:spcPts val="0"/>
                        </a:spcBef>
                        <a:spcAft>
                          <a:spcPts val="1000"/>
                        </a:spcAft>
                      </a:pPr>
                      <a:endParaRPr lang="en-US" sz="1000" dirty="0">
                        <a:latin typeface="Arial"/>
                        <a:ea typeface="Times New Roman"/>
                        <a:cs typeface="Arial"/>
                      </a:endParaRPr>
                    </a:p>
                  </a:txBody>
                  <a:tcPr marL="36195" marR="36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6" name="Oval 5"/>
          <p:cNvSpPr/>
          <p:nvPr/>
        </p:nvSpPr>
        <p:spPr bwMode="auto">
          <a:xfrm>
            <a:off x="323528" y="57452"/>
            <a:ext cx="1800200" cy="1295020"/>
          </a:xfrm>
          <a:prstGeom prst="ellipse">
            <a:avLst/>
          </a:prstGeom>
          <a:solidFill>
            <a:srgbClr val="92D05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lang="en-US" sz="1600" b="1" dirty="0" smtClean="0">
                <a:solidFill>
                  <a:srgbClr val="000000"/>
                </a:solidFill>
              </a:rPr>
              <a:t>Avoid double counts of services</a:t>
            </a:r>
            <a:endParaRPr kumimoji="0" lang="en-US" sz="16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7" name="Oval 6"/>
          <p:cNvSpPr/>
          <p:nvPr/>
        </p:nvSpPr>
        <p:spPr bwMode="auto">
          <a:xfrm>
            <a:off x="7092280" y="29028"/>
            <a:ext cx="1800200" cy="1295020"/>
          </a:xfrm>
          <a:prstGeom prst="ellipse">
            <a:avLst/>
          </a:prstGeom>
          <a:solidFill>
            <a:srgbClr val="92D05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lang="en-US" sz="1600" b="1" dirty="0" smtClean="0">
                <a:solidFill>
                  <a:srgbClr val="000000"/>
                </a:solidFill>
              </a:rPr>
              <a:t>Include Sub-office</a:t>
            </a:r>
          </a:p>
          <a:p>
            <a:pPr marL="0" marR="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0"/>
                <a:cs typeface="ＭＳ Ｐゴシック" charset="0"/>
              </a:rPr>
              <a:t>Services</a:t>
            </a:r>
            <a:endParaRPr kumimoji="0" lang="en-US" sz="16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8" name="Oval 7"/>
          <p:cNvSpPr/>
          <p:nvPr/>
        </p:nvSpPr>
        <p:spPr bwMode="auto">
          <a:xfrm>
            <a:off x="7111437" y="5229200"/>
            <a:ext cx="1800200" cy="1511044"/>
          </a:xfrm>
          <a:prstGeom prst="ellipse">
            <a:avLst/>
          </a:prstGeom>
          <a:solidFill>
            <a:srgbClr val="92D05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lang="en-US" sz="1600" b="1" dirty="0" smtClean="0">
                <a:solidFill>
                  <a:srgbClr val="000000"/>
                </a:solidFill>
              </a:rPr>
              <a:t>Sources:</a:t>
            </a:r>
          </a:p>
          <a:p>
            <a:pPr marL="0" marR="0" indent="0" algn="ctr" defTabSz="914400" rtl="0" eaLnBrk="1" fontAlgn="base" latinLnBrk="0" hangingPunct="1">
              <a:lnSpc>
                <a:spcPct val="100000"/>
              </a:lnSpc>
              <a:spcBef>
                <a:spcPct val="20000"/>
              </a:spcBef>
              <a:spcAft>
                <a:spcPct val="0"/>
              </a:spcAft>
              <a:buClrTx/>
              <a:buSzTx/>
              <a:buFontTx/>
              <a:buNone/>
              <a:tabLst/>
            </a:pPr>
            <a:r>
              <a:rPr lang="en-US" sz="1600" b="1" dirty="0" smtClean="0">
                <a:solidFill>
                  <a:srgbClr val="000000"/>
                </a:solidFill>
              </a:rPr>
              <a:t>Survey</a:t>
            </a:r>
          </a:p>
          <a:p>
            <a:pPr marL="0" marR="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0"/>
                <a:cs typeface="ＭＳ Ｐゴシック" charset="0"/>
              </a:rPr>
              <a:t>ERP</a:t>
            </a:r>
          </a:p>
          <a:p>
            <a:pPr marL="0" marR="0" indent="0" algn="ctr" defTabSz="914400" rtl="0" eaLnBrk="1" fontAlgn="base" latinLnBrk="0" hangingPunct="1">
              <a:lnSpc>
                <a:spcPct val="100000"/>
              </a:lnSpc>
              <a:spcBef>
                <a:spcPct val="20000"/>
              </a:spcBef>
              <a:spcAft>
                <a:spcPct val="0"/>
              </a:spcAft>
              <a:buClrTx/>
              <a:buSzTx/>
              <a:buFontTx/>
              <a:buNone/>
              <a:tabLst/>
            </a:pPr>
            <a:r>
              <a:rPr lang="en-US" sz="1600" b="1" dirty="0" smtClean="0">
                <a:solidFill>
                  <a:srgbClr val="000000"/>
                </a:solidFill>
              </a:rPr>
              <a:t>Qualitative</a:t>
            </a:r>
            <a:endParaRPr kumimoji="0" lang="en-US" sz="16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320545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80">
                                          <p:stCondLst>
                                            <p:cond delay="0"/>
                                          </p:stCondLst>
                                        </p:cTn>
                                        <p:tgtEl>
                                          <p:spTgt spid="8"/>
                                        </p:tgtEl>
                                      </p:cBhvr>
                                    </p:animEffect>
                                    <p:anim calcmode="lin" valueType="num">
                                      <p:cBhvr>
                                        <p:cTn id="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1" dur="26">
                                          <p:stCondLst>
                                            <p:cond delay="650"/>
                                          </p:stCondLst>
                                        </p:cTn>
                                        <p:tgtEl>
                                          <p:spTgt spid="8"/>
                                        </p:tgtEl>
                                      </p:cBhvr>
                                      <p:to x="100000" y="60000"/>
                                    </p:animScale>
                                    <p:animScale>
                                      <p:cBhvr>
                                        <p:cTn id="32" dur="166" decel="50000">
                                          <p:stCondLst>
                                            <p:cond delay="676"/>
                                          </p:stCondLst>
                                        </p:cTn>
                                        <p:tgtEl>
                                          <p:spTgt spid="8"/>
                                        </p:tgtEl>
                                      </p:cBhvr>
                                      <p:to x="100000" y="100000"/>
                                    </p:animScale>
                                    <p:animScale>
                                      <p:cBhvr>
                                        <p:cTn id="33" dur="26">
                                          <p:stCondLst>
                                            <p:cond delay="1312"/>
                                          </p:stCondLst>
                                        </p:cTn>
                                        <p:tgtEl>
                                          <p:spTgt spid="8"/>
                                        </p:tgtEl>
                                      </p:cBhvr>
                                      <p:to x="100000" y="80000"/>
                                    </p:animScale>
                                    <p:animScale>
                                      <p:cBhvr>
                                        <p:cTn id="34" dur="166" decel="50000">
                                          <p:stCondLst>
                                            <p:cond delay="1338"/>
                                          </p:stCondLst>
                                        </p:cTn>
                                        <p:tgtEl>
                                          <p:spTgt spid="8"/>
                                        </p:tgtEl>
                                      </p:cBhvr>
                                      <p:to x="100000" y="100000"/>
                                    </p:animScale>
                                    <p:animScale>
                                      <p:cBhvr>
                                        <p:cTn id="35" dur="26">
                                          <p:stCondLst>
                                            <p:cond delay="1642"/>
                                          </p:stCondLst>
                                        </p:cTn>
                                        <p:tgtEl>
                                          <p:spTgt spid="8"/>
                                        </p:tgtEl>
                                      </p:cBhvr>
                                      <p:to x="100000" y="90000"/>
                                    </p:animScale>
                                    <p:animScale>
                                      <p:cBhvr>
                                        <p:cTn id="36" dur="166" decel="50000">
                                          <p:stCondLst>
                                            <p:cond delay="1668"/>
                                          </p:stCondLst>
                                        </p:cTn>
                                        <p:tgtEl>
                                          <p:spTgt spid="8"/>
                                        </p:tgtEl>
                                      </p:cBhvr>
                                      <p:to x="100000" y="100000"/>
                                    </p:animScale>
                                    <p:animScale>
                                      <p:cBhvr>
                                        <p:cTn id="37" dur="26">
                                          <p:stCondLst>
                                            <p:cond delay="1808"/>
                                          </p:stCondLst>
                                        </p:cTn>
                                        <p:tgtEl>
                                          <p:spTgt spid="8"/>
                                        </p:tgtEl>
                                      </p:cBhvr>
                                      <p:to x="100000" y="95000"/>
                                    </p:animScale>
                                    <p:animScale>
                                      <p:cBhvr>
                                        <p:cTn id="38" dur="166" decel="50000">
                                          <p:stCondLst>
                                            <p:cond delay="1834"/>
                                          </p:stCondLst>
                                        </p:cTn>
                                        <p:tgtEl>
                                          <p:spTgt spid="8"/>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ctrTitle"/>
          </p:nvPr>
        </p:nvSpPr>
        <p:spPr/>
        <p:txBody>
          <a:bodyPr/>
          <a:lstStyle/>
          <a:p>
            <a:pPr algn="ctr"/>
            <a:r>
              <a:rPr lang="en-US" dirty="0" smtClean="0"/>
              <a:t>Operations Analysis- Step 2: </a:t>
            </a:r>
            <a:br>
              <a:rPr lang="en-US" dirty="0" smtClean="0"/>
            </a:br>
            <a:r>
              <a:rPr lang="en-US" dirty="0" smtClean="0"/>
              <a:t>Needs &amp; Requirement Analysis</a:t>
            </a:r>
            <a:endParaRPr lang="en-GB" sz="1800" b="1" dirty="0"/>
          </a:p>
        </p:txBody>
      </p:sp>
      <p:sp>
        <p:nvSpPr>
          <p:cNvPr id="4" name="Subtitle 3"/>
          <p:cNvSpPr>
            <a:spLocks noGrp="1"/>
          </p:cNvSpPr>
          <p:nvPr>
            <p:ph type="subTitle" sz="quarter" idx="1"/>
          </p:nvPr>
        </p:nvSpPr>
        <p:spPr/>
        <p:txBody>
          <a:bodyPr/>
          <a:lstStyle/>
          <a:p>
            <a:endParaRPr lang="en-US"/>
          </a:p>
        </p:txBody>
      </p:sp>
      <p:sp>
        <p:nvSpPr>
          <p:cNvPr id="5" name="Rectangle 1027"/>
          <p:cNvSpPr txBox="1">
            <a:spLocks noChangeArrowheads="1"/>
          </p:cNvSpPr>
          <p:nvPr/>
        </p:nvSpPr>
        <p:spPr bwMode="auto">
          <a:xfrm>
            <a:off x="1786544" y="5301208"/>
            <a:ext cx="59436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Tx/>
              <a:buSzTx/>
              <a:buFont typeface="Arial" pitchFamily="34" charset="0"/>
              <a:buNone/>
              <a:tabLst/>
              <a:defRPr/>
            </a:pPr>
            <a:r>
              <a:rPr kumimoji="0" lang="en-US" sz="1200" b="1" i="0" u="none" strike="noStrike" kern="0" cap="none" spc="0" normalizeH="0" baseline="0" noProof="0" smtClean="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t>Advanced Business Operations Training of Trainers</a:t>
            </a:r>
            <a:br>
              <a:rPr kumimoji="0" lang="en-US" sz="1200" b="1" i="0" u="none" strike="noStrike" kern="0" cap="none" spc="0" normalizeH="0" baseline="0" noProof="0" smtClean="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br>
            <a:r>
              <a:rPr kumimoji="0" lang="en-US" sz="1200" b="1" i="0" u="none" strike="noStrike" kern="0" cap="none" spc="0" normalizeH="0" baseline="0" noProof="0" smtClean="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t>[Turin – 17-21 Sept 2012]</a:t>
            </a:r>
            <a:endParaRPr kumimoji="0" lang="en-GB" sz="1200" b="0" i="0" u="none" strike="noStrike" kern="0" cap="none" spc="0" normalizeH="0" baseline="0" noProof="0" dirty="0">
              <a:ln>
                <a:noFill/>
              </a:ln>
              <a:solidFill>
                <a:srgbClr val="005395"/>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 Analysis</a:t>
            </a:r>
            <a:endParaRPr lang="en-US" dirty="0"/>
          </a:p>
        </p:txBody>
      </p:sp>
      <p:sp>
        <p:nvSpPr>
          <p:cNvPr id="3" name="Content Placeholder 2"/>
          <p:cNvSpPr>
            <a:spLocks noGrp="1"/>
          </p:cNvSpPr>
          <p:nvPr>
            <p:ph idx="1"/>
          </p:nvPr>
        </p:nvSpPr>
        <p:spPr>
          <a:xfrm>
            <a:off x="467544" y="1511564"/>
            <a:ext cx="7772400" cy="4114800"/>
          </a:xfrm>
        </p:spPr>
        <p:txBody>
          <a:bodyPr/>
          <a:lstStyle/>
          <a:p>
            <a:r>
              <a:rPr lang="en-GB" sz="1800" b="1" dirty="0" smtClean="0"/>
              <a:t>Objective: </a:t>
            </a:r>
            <a:r>
              <a:rPr lang="en-GB" sz="1800" dirty="0" smtClean="0"/>
              <a:t>Identify and describe needs for </a:t>
            </a:r>
            <a:r>
              <a:rPr lang="en-GB" sz="1800" b="1" dirty="0" smtClean="0"/>
              <a:t>existing and desired </a:t>
            </a:r>
            <a:r>
              <a:rPr lang="en-GB" sz="1800" dirty="0" smtClean="0"/>
              <a:t>(new) </a:t>
            </a:r>
            <a:r>
              <a:rPr lang="en-GB" sz="1800" b="1" u="sng" dirty="0" smtClean="0"/>
              <a:t>joint</a:t>
            </a:r>
            <a:r>
              <a:rPr lang="en-GB" sz="1800" dirty="0" smtClean="0"/>
              <a:t> operational support services</a:t>
            </a:r>
          </a:p>
          <a:p>
            <a:endParaRPr lang="en-GB" sz="1800" dirty="0" smtClean="0"/>
          </a:p>
          <a:p>
            <a:pPr lvl="0"/>
            <a:r>
              <a:rPr lang="en-GB" sz="1800" b="1" dirty="0" smtClean="0"/>
              <a:t>Result Needs Analysis = </a:t>
            </a:r>
            <a:r>
              <a:rPr lang="en-GB" sz="1800" dirty="0" smtClean="0"/>
              <a:t>Needs Statement for each service </a:t>
            </a:r>
          </a:p>
          <a:p>
            <a:pPr lvl="0"/>
            <a:endParaRPr lang="en-GB" sz="1800" dirty="0" smtClean="0"/>
          </a:p>
          <a:p>
            <a:r>
              <a:rPr lang="en-GB" sz="1800" b="1" dirty="0" smtClean="0"/>
              <a:t>Focus:</a:t>
            </a:r>
            <a:endParaRPr lang="en-GB" sz="1800" dirty="0" smtClean="0"/>
          </a:p>
          <a:p>
            <a:pPr lvl="1"/>
            <a:r>
              <a:rPr lang="en-GB" sz="1800" dirty="0" smtClean="0"/>
              <a:t>Focus on the </a:t>
            </a:r>
            <a:r>
              <a:rPr lang="en-GB" sz="1800" b="1" dirty="0" smtClean="0"/>
              <a:t>WHAT</a:t>
            </a:r>
            <a:r>
              <a:rPr lang="en-GB" sz="1800" dirty="0" smtClean="0"/>
              <a:t> and </a:t>
            </a:r>
            <a:r>
              <a:rPr lang="en-GB" sz="1800" b="1" dirty="0" smtClean="0"/>
              <a:t>WHEN</a:t>
            </a:r>
            <a:r>
              <a:rPr lang="en-GB" sz="1800" dirty="0" smtClean="0"/>
              <a:t> – not on the HOW</a:t>
            </a:r>
            <a:r>
              <a:rPr lang="en-GB" sz="1800" b="1" dirty="0"/>
              <a:t> </a:t>
            </a:r>
            <a:r>
              <a:rPr lang="en-GB" sz="1800" dirty="0" smtClean="0"/>
              <a:t>the </a:t>
            </a:r>
            <a:r>
              <a:rPr lang="en-GB" sz="1800" dirty="0"/>
              <a:t>needs can ultimately be met</a:t>
            </a:r>
            <a:endParaRPr lang="en-GB" sz="1800" dirty="0" smtClean="0"/>
          </a:p>
          <a:p>
            <a:pPr lvl="1"/>
            <a:r>
              <a:rPr lang="en-GB" sz="1800" dirty="0" smtClean="0"/>
              <a:t>Identify </a:t>
            </a:r>
            <a:r>
              <a:rPr lang="en-GB" sz="1800" i="1" dirty="0" smtClean="0"/>
              <a:t>strategic</a:t>
            </a:r>
            <a:r>
              <a:rPr lang="en-GB" sz="1800" dirty="0" smtClean="0"/>
              <a:t> needs of Business Operations based on the results from the baseline assessment of the existing common services and the need for new common services.</a:t>
            </a:r>
          </a:p>
          <a:p>
            <a:pPr lvl="1"/>
            <a:r>
              <a:rPr lang="en-GB" sz="1800" dirty="0" smtClean="0"/>
              <a:t>Usually focusses on </a:t>
            </a:r>
            <a:r>
              <a:rPr lang="en-GB" sz="1800" b="1" dirty="0" smtClean="0"/>
              <a:t>Reduction of Cost </a:t>
            </a:r>
            <a:r>
              <a:rPr lang="en-GB" sz="1800" dirty="0" smtClean="0"/>
              <a:t>or </a:t>
            </a:r>
            <a:r>
              <a:rPr lang="en-GB" sz="1800" b="1" dirty="0" smtClean="0"/>
              <a:t>Enhancing Quality </a:t>
            </a:r>
            <a:r>
              <a:rPr lang="en-GB" sz="1800" dirty="0" smtClean="0"/>
              <a:t>of BO service</a:t>
            </a:r>
            <a:endParaRPr lang="en-US" sz="1800" dirty="0" smtClean="0"/>
          </a:p>
          <a:p>
            <a:endParaRPr lang="en-US" sz="1800" dirty="0"/>
          </a:p>
        </p:txBody>
      </p:sp>
      <p:grpSp>
        <p:nvGrpSpPr>
          <p:cNvPr id="7" name="Group 6"/>
          <p:cNvGrpSpPr/>
          <p:nvPr/>
        </p:nvGrpSpPr>
        <p:grpSpPr>
          <a:xfrm>
            <a:off x="7020272" y="2564904"/>
            <a:ext cx="1979712" cy="3096344"/>
            <a:chOff x="7020272" y="2564904"/>
            <a:chExt cx="1979712" cy="3096344"/>
          </a:xfrm>
        </p:grpSpPr>
        <p:sp>
          <p:nvSpPr>
            <p:cNvPr id="4" name="Oval 3"/>
            <p:cNvSpPr/>
            <p:nvPr/>
          </p:nvSpPr>
          <p:spPr bwMode="auto">
            <a:xfrm>
              <a:off x="7020272" y="2564904"/>
              <a:ext cx="1979712" cy="1296144"/>
            </a:xfrm>
            <a:prstGeom prst="ellipse">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lang="en-US" sz="1600" b="1" dirty="0" smtClean="0">
                  <a:solidFill>
                    <a:srgbClr val="000000"/>
                  </a:solidFill>
                </a:rPr>
                <a:t>Outcomes BOS results Framework</a:t>
              </a:r>
              <a:endParaRPr kumimoji="0" lang="en-US" sz="1600" b="1" i="0" u="none" strike="noStrike" cap="none" normalizeH="0" baseline="0" dirty="0">
                <a:ln>
                  <a:noFill/>
                </a:ln>
                <a:solidFill>
                  <a:srgbClr val="000000"/>
                </a:solidFill>
                <a:effectLst/>
              </a:endParaRPr>
            </a:p>
          </p:txBody>
        </p:sp>
        <p:cxnSp>
          <p:nvCxnSpPr>
            <p:cNvPr id="6" name="Straight Connector 5"/>
            <p:cNvCxnSpPr>
              <a:stCxn id="4" idx="4"/>
            </p:cNvCxnSpPr>
            <p:nvPr/>
          </p:nvCxnSpPr>
          <p:spPr bwMode="auto">
            <a:xfrm flipH="1">
              <a:off x="7596336" y="3861048"/>
              <a:ext cx="413792" cy="1800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 Analysis</a:t>
            </a:r>
            <a:endParaRPr lang="en-US" dirty="0"/>
          </a:p>
        </p:txBody>
      </p:sp>
      <p:sp>
        <p:nvSpPr>
          <p:cNvPr id="3" name="Content Placeholder 2"/>
          <p:cNvSpPr>
            <a:spLocks noGrp="1"/>
          </p:cNvSpPr>
          <p:nvPr>
            <p:ph idx="1"/>
          </p:nvPr>
        </p:nvSpPr>
        <p:spPr>
          <a:xfrm>
            <a:off x="467544" y="1681376"/>
            <a:ext cx="7772400" cy="4114800"/>
          </a:xfrm>
        </p:spPr>
        <p:txBody>
          <a:bodyPr/>
          <a:lstStyle/>
          <a:p>
            <a:pPr lvl="0"/>
            <a:endParaRPr lang="en-GB" dirty="0" smtClean="0"/>
          </a:p>
          <a:p>
            <a:pPr lvl="0"/>
            <a:r>
              <a:rPr lang="en-GB" dirty="0" smtClean="0"/>
              <a:t>Review Baseline Analysis for </a:t>
            </a:r>
            <a:r>
              <a:rPr lang="en-GB" b="1" dirty="0" smtClean="0"/>
              <a:t>existing</a:t>
            </a:r>
            <a:r>
              <a:rPr lang="en-GB" dirty="0" smtClean="0"/>
              <a:t> service needs;</a:t>
            </a:r>
          </a:p>
          <a:p>
            <a:pPr lvl="0"/>
            <a:r>
              <a:rPr lang="en-GB" dirty="0" smtClean="0"/>
              <a:t>Review UNDAF and consider Other Business Needs to identify the needs for </a:t>
            </a:r>
            <a:r>
              <a:rPr lang="en-GB" b="1" dirty="0" smtClean="0"/>
              <a:t>new</a:t>
            </a:r>
            <a:r>
              <a:rPr lang="en-GB" dirty="0" smtClean="0"/>
              <a:t> services;</a:t>
            </a:r>
            <a:endParaRPr lang="en-US" dirty="0" smtClean="0"/>
          </a:p>
          <a:p>
            <a:pPr lvl="0"/>
            <a:r>
              <a:rPr lang="en-GB" dirty="0" smtClean="0"/>
              <a:t>Needs statements: describe clearly </a:t>
            </a:r>
            <a:r>
              <a:rPr lang="en-GB" b="1" dirty="0" smtClean="0"/>
              <a:t>what</a:t>
            </a:r>
            <a:r>
              <a:rPr lang="en-GB" dirty="0" smtClean="0"/>
              <a:t> the service must deliver and by </a:t>
            </a:r>
            <a:r>
              <a:rPr lang="en-GB" b="1" dirty="0" smtClean="0"/>
              <a:t>when</a:t>
            </a:r>
            <a:r>
              <a:rPr lang="en-GB" dirty="0" smtClean="0"/>
              <a:t> it must be ready to deliver, in a </a:t>
            </a:r>
            <a:r>
              <a:rPr lang="en-GB" b="1" dirty="0" smtClean="0"/>
              <a:t>measurable</a:t>
            </a:r>
            <a:r>
              <a:rPr lang="en-GB" dirty="0" smtClean="0"/>
              <a:t> way</a:t>
            </a:r>
          </a:p>
          <a:p>
            <a:pPr lvl="0"/>
            <a:r>
              <a:rPr lang="en-GB" dirty="0" smtClean="0"/>
              <a:t>Statement needed for BOS narrative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Needs </a:t>
            </a:r>
            <a:r>
              <a:rPr lang="en-US" dirty="0" smtClean="0"/>
              <a:t>Analysis </a:t>
            </a:r>
            <a:endParaRPr lang="en-US" dirty="0"/>
          </a:p>
        </p:txBody>
      </p:sp>
      <p:pic>
        <p:nvPicPr>
          <p:cNvPr id="4" name="Picture 3"/>
          <p:cNvPicPr/>
          <p:nvPr/>
        </p:nvPicPr>
        <p:blipFill rotWithShape="1">
          <a:blip r:embed="rId3">
            <a:extLst>
              <a:ext uri="{28A0092B-C50C-407E-A947-70E740481C1C}">
                <a14:useLocalDpi xmlns:a14="http://schemas.microsoft.com/office/drawing/2010/main" val="0"/>
              </a:ext>
            </a:extLst>
          </a:blip>
          <a:srcRect l="23237" r="24680"/>
          <a:stretch/>
        </p:blipFill>
        <p:spPr bwMode="auto">
          <a:xfrm>
            <a:off x="971600" y="1367163"/>
            <a:ext cx="7056784" cy="4582126"/>
          </a:xfrm>
          <a:prstGeom prst="rect">
            <a:avLst/>
          </a:prstGeom>
          <a:noFill/>
          <a:ln>
            <a:noFill/>
          </a:ln>
          <a:extLst>
            <a:ext uri="{53640926-AAD7-44D8-BBD7-CCE9431645EC}">
              <a14:shadowObscured xmlns:a14="http://schemas.microsoft.com/office/drawing/2010/main"/>
            </a:ext>
          </a:extLst>
        </p:spPr>
      </p:pic>
      <p:sp>
        <p:nvSpPr>
          <p:cNvPr id="5" name="TextBox 4"/>
          <p:cNvSpPr txBox="1"/>
          <p:nvPr/>
        </p:nvSpPr>
        <p:spPr>
          <a:xfrm>
            <a:off x="2956629" y="6294421"/>
            <a:ext cx="3672408" cy="307777"/>
          </a:xfrm>
          <a:prstGeom prst="rect">
            <a:avLst/>
          </a:prstGeom>
          <a:solidFill>
            <a:srgbClr val="FF0000"/>
          </a:solidFill>
          <a:ln>
            <a:solidFill>
              <a:schemeClr val="accent1"/>
            </a:solidFill>
          </a:ln>
        </p:spPr>
        <p:txBody>
          <a:bodyPr wrap="square" rtlCol="0">
            <a:spAutoFit/>
          </a:bodyPr>
          <a:lstStyle/>
          <a:p>
            <a:pPr algn="ctr"/>
            <a:r>
              <a:rPr lang="en-US" b="1" dirty="0" smtClean="0">
                <a:solidFill>
                  <a:schemeClr val="bg1"/>
                </a:solidFill>
              </a:rPr>
              <a:t>Involve </a:t>
            </a:r>
            <a:r>
              <a:rPr lang="en-US" b="1" dirty="0" err="1" smtClean="0">
                <a:solidFill>
                  <a:schemeClr val="bg1"/>
                </a:solidFill>
              </a:rPr>
              <a:t>Programme</a:t>
            </a:r>
            <a:r>
              <a:rPr lang="en-US" b="1" dirty="0" smtClean="0">
                <a:solidFill>
                  <a:schemeClr val="bg1"/>
                </a:solidFill>
              </a:rPr>
              <a:t> and Ops Staff</a:t>
            </a:r>
            <a:endParaRPr lang="en-US" b="1" dirty="0">
              <a:solidFill>
                <a:schemeClr val="bg1"/>
              </a:solidFill>
            </a:endParaRPr>
          </a:p>
        </p:txBody>
      </p:sp>
    </p:spTree>
    <p:extLst>
      <p:ext uri="{BB962C8B-B14F-4D97-AF65-F5344CB8AC3E}">
        <p14:creationId xmlns:p14="http://schemas.microsoft.com/office/powerpoint/2010/main" val="42222636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Needs Analysis: </a:t>
            </a:r>
            <a:r>
              <a:rPr lang="en-US" dirty="0" err="1" smtClean="0"/>
              <a:t>Programme</a:t>
            </a:r>
            <a:r>
              <a:rPr lang="en-US" dirty="0" smtClean="0"/>
              <a:t> </a:t>
            </a:r>
            <a:r>
              <a:rPr lang="en-US" dirty="0"/>
              <a:t>related Needs</a:t>
            </a:r>
          </a:p>
        </p:txBody>
      </p:sp>
      <p:sp>
        <p:nvSpPr>
          <p:cNvPr id="3" name="Content Placeholder 2"/>
          <p:cNvSpPr>
            <a:spLocks noGrp="1"/>
          </p:cNvSpPr>
          <p:nvPr>
            <p:ph idx="1"/>
          </p:nvPr>
        </p:nvSpPr>
        <p:spPr>
          <a:xfrm>
            <a:off x="467544" y="1438994"/>
            <a:ext cx="8352928" cy="4114800"/>
          </a:xfrm>
        </p:spPr>
        <p:txBody>
          <a:bodyPr/>
          <a:lstStyle/>
          <a:p>
            <a:pPr lvl="0"/>
            <a:r>
              <a:rPr lang="en-CA" sz="1800" dirty="0" smtClean="0"/>
              <a:t>Focus on programme outcomes/outputs that likely involved multiple agencies, </a:t>
            </a:r>
            <a:r>
              <a:rPr lang="en-CA" sz="1800" b="1" u="sng" dirty="0" smtClean="0"/>
              <a:t>NOT </a:t>
            </a:r>
            <a:r>
              <a:rPr lang="en-CA" sz="1800" dirty="0" smtClean="0"/>
              <a:t>the full UNDAF.</a:t>
            </a:r>
          </a:p>
          <a:p>
            <a:pPr lvl="0"/>
            <a:r>
              <a:rPr lang="en-CA" sz="1800" dirty="0" smtClean="0"/>
              <a:t>Operations staff participates at key points in UNDAF process</a:t>
            </a:r>
          </a:p>
          <a:p>
            <a:pPr lvl="0"/>
            <a:r>
              <a:rPr lang="en-CA" sz="1800" dirty="0" smtClean="0"/>
              <a:t>Select </a:t>
            </a:r>
            <a:r>
              <a:rPr lang="en-CA" sz="1800" dirty="0"/>
              <a:t>the </a:t>
            </a:r>
            <a:r>
              <a:rPr lang="en-CA" sz="1800" b="1" dirty="0"/>
              <a:t>UNDAF outcom</a:t>
            </a:r>
            <a:r>
              <a:rPr lang="en-CA" sz="1800" dirty="0"/>
              <a:t>e for which the needs analysis is executed;</a:t>
            </a:r>
            <a:endParaRPr lang="en-US" sz="1800" dirty="0"/>
          </a:p>
          <a:p>
            <a:pPr marL="347663" indent="-347663">
              <a:buNone/>
              <a:tabLst>
                <a:tab pos="347663" algn="l"/>
              </a:tabLst>
            </a:pPr>
            <a:r>
              <a:rPr lang="en-CA" sz="1800" i="1" dirty="0"/>
              <a:t>	</a:t>
            </a:r>
            <a:r>
              <a:rPr lang="en-CA" sz="1800" i="1" dirty="0" smtClean="0"/>
              <a:t>Example</a:t>
            </a:r>
            <a:r>
              <a:rPr lang="en-CA" sz="1800" i="1" dirty="0"/>
              <a:t>:</a:t>
            </a:r>
            <a:r>
              <a:rPr lang="en-CA" sz="1800" dirty="0"/>
              <a:t> UNDAF Outcome: “By 2025, malaria infection is reduced </a:t>
            </a:r>
            <a:r>
              <a:rPr lang="en-CA" sz="1800" dirty="0" smtClean="0"/>
              <a:t>	from </a:t>
            </a:r>
            <a:r>
              <a:rPr lang="en-CA" sz="1800" dirty="0"/>
              <a:t>29% to 20 % in the three most malaria prone regions of Utopia”. </a:t>
            </a:r>
            <a:endParaRPr lang="en-US" sz="1800" dirty="0"/>
          </a:p>
          <a:p>
            <a:pPr lvl="0"/>
            <a:r>
              <a:rPr lang="en-CA" sz="1800" dirty="0"/>
              <a:t>Identify the </a:t>
            </a:r>
            <a:r>
              <a:rPr lang="en-CA" sz="1800" b="1" dirty="0"/>
              <a:t>outputs under the UNDAF outcome </a:t>
            </a:r>
            <a:r>
              <a:rPr lang="en-CA" sz="1800" dirty="0"/>
              <a:t>that are likely to impact the operational support requirements.</a:t>
            </a:r>
            <a:endParaRPr lang="en-US" sz="1800" dirty="0"/>
          </a:p>
          <a:p>
            <a:pPr marL="347663" indent="0">
              <a:buNone/>
            </a:pPr>
            <a:r>
              <a:rPr lang="en-CA" sz="1800" i="1" dirty="0"/>
              <a:t>Example:</a:t>
            </a:r>
            <a:r>
              <a:rPr lang="en-CA" sz="1800" dirty="0"/>
              <a:t> UNDAF Output 1: “By 2025, 80% of the most vulnerable groups in the three most vulnerable provinces will have access to malaria prevention instruments, including bed nets and preventative chemical solutions”.</a:t>
            </a:r>
            <a:endParaRPr lang="en-US" sz="1800" dirty="0"/>
          </a:p>
          <a:p>
            <a:r>
              <a:rPr lang="en-CA" sz="1800" dirty="0"/>
              <a:t>The targets and indicators in the log frame (results framework) and M&amp;E framework of the UNDAF may further specify the </a:t>
            </a:r>
            <a:r>
              <a:rPr lang="en-CA" sz="1800" dirty="0" smtClean="0"/>
              <a:t>interventions and determine KPI’s.</a:t>
            </a:r>
          </a:p>
        </p:txBody>
      </p:sp>
    </p:spTree>
    <p:extLst>
      <p:ext uri="{BB962C8B-B14F-4D97-AF65-F5344CB8AC3E}">
        <p14:creationId xmlns:p14="http://schemas.microsoft.com/office/powerpoint/2010/main" val="36718023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77850"/>
            <a:ext cx="8491860" cy="609600"/>
          </a:xfrm>
        </p:spPr>
        <p:txBody>
          <a:bodyPr/>
          <a:lstStyle/>
          <a:p>
            <a:r>
              <a:rPr lang="en-US" dirty="0" smtClean="0"/>
              <a:t>Recap- What is the BoS?</a:t>
            </a:r>
            <a:endParaRPr lang="en-US" dirty="0"/>
          </a:p>
        </p:txBody>
      </p:sp>
      <p:sp>
        <p:nvSpPr>
          <p:cNvPr id="4" name="Content Placeholder 2"/>
          <p:cNvSpPr>
            <a:spLocks noGrp="1"/>
          </p:cNvSpPr>
          <p:nvPr>
            <p:ph idx="1"/>
          </p:nvPr>
        </p:nvSpPr>
        <p:spPr>
          <a:xfrm>
            <a:off x="677856" y="1628800"/>
            <a:ext cx="7772400" cy="4176464"/>
          </a:xfrm>
        </p:spPr>
        <p:txBody>
          <a:bodyPr/>
          <a:lstStyle/>
          <a:p>
            <a:pPr>
              <a:lnSpc>
                <a:spcPct val="200000"/>
              </a:lnSpc>
              <a:buFont typeface="+mj-lt"/>
              <a:buAutoNum type="arabicPeriod"/>
            </a:pPr>
            <a:r>
              <a:rPr lang="en-US" sz="1600" b="1" dirty="0" smtClean="0"/>
              <a:t>Voluntary</a:t>
            </a:r>
            <a:r>
              <a:rPr lang="en-US" sz="1600" dirty="0" smtClean="0"/>
              <a:t> instrument to be used at the country at level by UNCTs/OMTs;</a:t>
            </a:r>
          </a:p>
          <a:p>
            <a:pPr>
              <a:lnSpc>
                <a:spcPct val="200000"/>
              </a:lnSpc>
              <a:buFont typeface="+mj-lt"/>
              <a:buAutoNum type="arabicPeriod"/>
            </a:pPr>
            <a:r>
              <a:rPr lang="en-US" sz="1600" dirty="0" smtClean="0"/>
              <a:t>Developed in conjunction with the </a:t>
            </a:r>
            <a:r>
              <a:rPr lang="en-US" sz="1600" b="1" dirty="0" smtClean="0"/>
              <a:t>UNDAF</a:t>
            </a:r>
            <a:r>
              <a:rPr lang="en-US" sz="1600" dirty="0" smtClean="0"/>
              <a:t>;</a:t>
            </a:r>
          </a:p>
          <a:p>
            <a:pPr>
              <a:lnSpc>
                <a:spcPct val="200000"/>
              </a:lnSpc>
              <a:buFont typeface="+mj-lt"/>
              <a:buAutoNum type="arabicPeriod"/>
            </a:pPr>
            <a:r>
              <a:rPr lang="en-US" sz="1600" dirty="0" smtClean="0"/>
              <a:t>Covers </a:t>
            </a:r>
            <a:r>
              <a:rPr lang="en-US" sz="1600" b="1" dirty="0" smtClean="0"/>
              <a:t>Joint Business Operations </a:t>
            </a:r>
            <a:r>
              <a:rPr lang="en-US" sz="1600" dirty="0" smtClean="0"/>
              <a:t>initiatives;</a:t>
            </a:r>
          </a:p>
          <a:p>
            <a:pPr>
              <a:lnSpc>
                <a:spcPct val="200000"/>
              </a:lnSpc>
              <a:buFont typeface="+mj-lt"/>
              <a:buAutoNum type="arabicPeriod"/>
            </a:pPr>
            <a:r>
              <a:rPr lang="en-US" sz="1600" dirty="0" smtClean="0"/>
              <a:t>Provides strategic, </a:t>
            </a:r>
            <a:r>
              <a:rPr lang="en-US" sz="1600" b="1" dirty="0" smtClean="0"/>
              <a:t>medium term focus,</a:t>
            </a:r>
            <a:r>
              <a:rPr lang="en-US" sz="1600" dirty="0" smtClean="0"/>
              <a:t> same cycle as the UNDAF;</a:t>
            </a:r>
          </a:p>
          <a:p>
            <a:pPr>
              <a:lnSpc>
                <a:spcPct val="200000"/>
              </a:lnSpc>
              <a:buFont typeface="+mj-lt"/>
              <a:buAutoNum type="arabicPeriod"/>
            </a:pPr>
            <a:r>
              <a:rPr lang="en-US" sz="1600" dirty="0" smtClean="0"/>
              <a:t>Provides the basis for </a:t>
            </a:r>
            <a:r>
              <a:rPr lang="en-US" sz="1600" b="1" dirty="0" smtClean="0"/>
              <a:t>Monitoring, Evaluation and Reporting</a:t>
            </a:r>
            <a:r>
              <a:rPr lang="en-US" sz="1600" dirty="0" smtClean="0"/>
              <a:t> of Business Operations;</a:t>
            </a:r>
          </a:p>
          <a:p>
            <a:pPr>
              <a:lnSpc>
                <a:spcPct val="200000"/>
              </a:lnSpc>
              <a:buFont typeface="+mj-lt"/>
              <a:buAutoNum type="arabicPeriod"/>
            </a:pPr>
            <a:r>
              <a:rPr lang="en-US" sz="1600" dirty="0" smtClean="0"/>
              <a:t>Provides the basis for </a:t>
            </a:r>
            <a:r>
              <a:rPr lang="en-US" sz="1600" b="1" dirty="0" smtClean="0"/>
              <a:t>BO Budgetary Framework </a:t>
            </a:r>
            <a:r>
              <a:rPr lang="en-US" sz="1600" dirty="0" smtClean="0"/>
              <a:t>and </a:t>
            </a:r>
            <a:r>
              <a:rPr lang="en-US" sz="1600" b="1" dirty="0" smtClean="0"/>
              <a:t>Resource Mobilization.</a:t>
            </a:r>
          </a:p>
        </p:txBody>
      </p:sp>
    </p:spTree>
    <p:extLst>
      <p:ext uri="{BB962C8B-B14F-4D97-AF65-F5344CB8AC3E}">
        <p14:creationId xmlns:p14="http://schemas.microsoft.com/office/powerpoint/2010/main" val="146979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Needs Analysis: </a:t>
            </a:r>
            <a:r>
              <a:rPr lang="en-US" dirty="0" err="1" smtClean="0"/>
              <a:t>Programme</a:t>
            </a:r>
            <a:r>
              <a:rPr lang="en-US" dirty="0" smtClean="0"/>
              <a:t> </a:t>
            </a:r>
            <a:r>
              <a:rPr lang="en-US" dirty="0"/>
              <a:t>related Needs</a:t>
            </a:r>
          </a:p>
        </p:txBody>
      </p:sp>
      <p:sp>
        <p:nvSpPr>
          <p:cNvPr id="3" name="Content Placeholder 2"/>
          <p:cNvSpPr>
            <a:spLocks noGrp="1"/>
          </p:cNvSpPr>
          <p:nvPr>
            <p:ph idx="1"/>
          </p:nvPr>
        </p:nvSpPr>
        <p:spPr/>
        <p:txBody>
          <a:bodyPr/>
          <a:lstStyle/>
          <a:p>
            <a:pPr lvl="0"/>
            <a:r>
              <a:rPr lang="en-CA" sz="1800" dirty="0"/>
              <a:t>For </a:t>
            </a:r>
            <a:r>
              <a:rPr lang="en-CA" sz="1800" b="1" dirty="0"/>
              <a:t>each of the selected </a:t>
            </a:r>
            <a:r>
              <a:rPr lang="en-CA" sz="1800" b="1" dirty="0" smtClean="0"/>
              <a:t>outputs</a:t>
            </a:r>
            <a:r>
              <a:rPr lang="en-CA" sz="1800" dirty="0" smtClean="0"/>
              <a:t>, the Common Business </a:t>
            </a:r>
            <a:r>
              <a:rPr lang="en-CA" sz="1800" dirty="0"/>
              <a:t>Operations </a:t>
            </a:r>
            <a:r>
              <a:rPr lang="en-CA" sz="1800" dirty="0" smtClean="0"/>
              <a:t>needs </a:t>
            </a:r>
            <a:r>
              <a:rPr lang="en-CA" sz="1800" dirty="0"/>
              <a:t>are analysed for each Common Service Categories:</a:t>
            </a:r>
            <a:endParaRPr lang="en-US" sz="1800" dirty="0"/>
          </a:p>
          <a:p>
            <a:pPr lvl="1"/>
            <a:r>
              <a:rPr lang="en-US" sz="1800" dirty="0"/>
              <a:t>Common Procurement</a:t>
            </a:r>
          </a:p>
          <a:p>
            <a:pPr lvl="1"/>
            <a:r>
              <a:rPr lang="en-US" sz="1800" dirty="0"/>
              <a:t>Common Human Resources</a:t>
            </a:r>
          </a:p>
          <a:p>
            <a:pPr lvl="1"/>
            <a:r>
              <a:rPr lang="en-US" sz="1800" dirty="0"/>
              <a:t>Common ICT	</a:t>
            </a:r>
          </a:p>
          <a:p>
            <a:pPr lvl="1"/>
            <a:r>
              <a:rPr lang="en-US" sz="1800" dirty="0"/>
              <a:t>Common Logistics and Transport</a:t>
            </a:r>
          </a:p>
          <a:p>
            <a:pPr lvl="1"/>
            <a:r>
              <a:rPr lang="en-US" sz="1800" dirty="0"/>
              <a:t>Common Administration</a:t>
            </a:r>
          </a:p>
          <a:p>
            <a:pPr lvl="1"/>
            <a:r>
              <a:rPr lang="en-US" sz="1800" dirty="0"/>
              <a:t>Common Finance</a:t>
            </a:r>
          </a:p>
          <a:p>
            <a:pPr lvl="1"/>
            <a:r>
              <a:rPr lang="en-US" sz="1800" dirty="0"/>
              <a:t>Common Security</a:t>
            </a:r>
          </a:p>
          <a:p>
            <a:r>
              <a:rPr lang="en-US" sz="1800" dirty="0" smtClean="0"/>
              <a:t>Start </a:t>
            </a:r>
            <a:r>
              <a:rPr lang="en-US" sz="1800" dirty="0"/>
              <a:t>the analysis of operational needs from the </a:t>
            </a:r>
            <a:r>
              <a:rPr lang="en-US" sz="1800" i="1" dirty="0"/>
              <a:t>output </a:t>
            </a:r>
            <a:r>
              <a:rPr lang="en-US" sz="1800" dirty="0"/>
              <a:t>level of the </a:t>
            </a:r>
            <a:r>
              <a:rPr lang="en-US" sz="1800" dirty="0" smtClean="0"/>
              <a:t>UNDAF</a:t>
            </a:r>
            <a:endParaRPr lang="en-US" sz="1800" dirty="0"/>
          </a:p>
          <a:p>
            <a:endParaRPr lang="en-US" sz="1800" dirty="0"/>
          </a:p>
          <a:p>
            <a:endParaRPr lang="en-US" sz="1800" dirty="0"/>
          </a:p>
        </p:txBody>
      </p:sp>
    </p:spTree>
    <p:extLst>
      <p:ext uri="{BB962C8B-B14F-4D97-AF65-F5344CB8AC3E}">
        <p14:creationId xmlns:p14="http://schemas.microsoft.com/office/powerpoint/2010/main" val="20464361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5388244" y="4595080"/>
            <a:ext cx="2928171" cy="246738"/>
          </a:xfrm>
          <a:prstGeom prst="rect">
            <a:avLst/>
          </a:prstGeom>
          <a:solidFill>
            <a:srgbClr val="FF00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 name="Title 1"/>
          <p:cNvSpPr>
            <a:spLocks noGrp="1"/>
          </p:cNvSpPr>
          <p:nvPr>
            <p:ph type="title"/>
          </p:nvPr>
        </p:nvSpPr>
        <p:spPr/>
        <p:txBody>
          <a:bodyPr/>
          <a:lstStyle/>
          <a:p>
            <a:r>
              <a:rPr lang="en-US" dirty="0" smtClean="0"/>
              <a:t>Example </a:t>
            </a:r>
            <a:r>
              <a:rPr lang="en-US" dirty="0" err="1" smtClean="0"/>
              <a:t>Programme</a:t>
            </a:r>
            <a:r>
              <a:rPr lang="en-US" dirty="0" smtClean="0"/>
              <a:t> </a:t>
            </a:r>
            <a:r>
              <a:rPr lang="en-US" dirty="0"/>
              <a:t>related Needs</a:t>
            </a:r>
            <a:r>
              <a:rPr lang="en-US" dirty="0" smtClean="0"/>
              <a:t> </a:t>
            </a:r>
            <a:endParaRPr lang="en-US" dirty="0"/>
          </a:p>
        </p:txBody>
      </p:sp>
      <p:sp>
        <p:nvSpPr>
          <p:cNvPr id="5" name="Rectangle 4"/>
          <p:cNvSpPr/>
          <p:nvPr/>
        </p:nvSpPr>
        <p:spPr>
          <a:xfrm>
            <a:off x="2109214" y="2298361"/>
            <a:ext cx="4572000" cy="1255728"/>
          </a:xfrm>
          <a:prstGeom prst="rect">
            <a:avLst/>
          </a:prstGeom>
          <a:ln>
            <a:solidFill>
              <a:schemeClr val="tx1"/>
            </a:solidFill>
          </a:ln>
        </p:spPr>
        <p:txBody>
          <a:bodyPr>
            <a:spAutoFit/>
          </a:bodyPr>
          <a:lstStyle/>
          <a:p>
            <a:pPr algn="ctr"/>
            <a:r>
              <a:rPr lang="en-CA" b="1" dirty="0" smtClean="0"/>
              <a:t>UNDAF Output 1: </a:t>
            </a:r>
          </a:p>
          <a:p>
            <a:pPr algn="ctr"/>
            <a:r>
              <a:rPr lang="en-CA" dirty="0" smtClean="0"/>
              <a:t>“ By </a:t>
            </a:r>
            <a:r>
              <a:rPr lang="en-CA" dirty="0"/>
              <a:t>2025, 80% of the most vulnerable groups in the three most vulnerable provinces will have access to malaria prevention </a:t>
            </a:r>
            <a:r>
              <a:rPr lang="en-CA" dirty="0" smtClean="0"/>
              <a:t>instruments”</a:t>
            </a:r>
          </a:p>
          <a:p>
            <a:pPr algn="ctr"/>
            <a:endParaRPr lang="en-US" dirty="0"/>
          </a:p>
        </p:txBody>
      </p:sp>
      <p:sp>
        <p:nvSpPr>
          <p:cNvPr id="6" name="Rectangle 5"/>
          <p:cNvSpPr/>
          <p:nvPr/>
        </p:nvSpPr>
        <p:spPr>
          <a:xfrm>
            <a:off x="2093009" y="1409404"/>
            <a:ext cx="4572000" cy="781752"/>
          </a:xfrm>
          <a:prstGeom prst="rect">
            <a:avLst/>
          </a:prstGeom>
          <a:ln>
            <a:solidFill>
              <a:schemeClr val="tx1"/>
            </a:solidFill>
          </a:ln>
        </p:spPr>
        <p:txBody>
          <a:bodyPr>
            <a:spAutoFit/>
          </a:bodyPr>
          <a:lstStyle/>
          <a:p>
            <a:pPr algn="ctr"/>
            <a:r>
              <a:rPr lang="en-CA" b="1" dirty="0" smtClean="0"/>
              <a:t>UNDAF Outcome 1:</a:t>
            </a:r>
          </a:p>
          <a:p>
            <a:pPr algn="ctr"/>
            <a:r>
              <a:rPr lang="en-CA" dirty="0" smtClean="0"/>
              <a:t>“By </a:t>
            </a:r>
            <a:r>
              <a:rPr lang="en-CA" dirty="0"/>
              <a:t>2025, malaria infection is reduced </a:t>
            </a:r>
            <a:r>
              <a:rPr lang="en-CA" dirty="0" smtClean="0"/>
              <a:t>from </a:t>
            </a:r>
            <a:r>
              <a:rPr lang="en-CA" dirty="0"/>
              <a:t>29% to 20 % in the three most malaria prone regions of </a:t>
            </a:r>
            <a:r>
              <a:rPr lang="en-CA" dirty="0" smtClean="0"/>
              <a:t>Utopia”</a:t>
            </a:r>
            <a:endParaRPr lang="en-US" dirty="0"/>
          </a:p>
        </p:txBody>
      </p:sp>
      <p:sp>
        <p:nvSpPr>
          <p:cNvPr id="8" name="Striped Right Arrow 7"/>
          <p:cNvSpPr/>
          <p:nvPr/>
        </p:nvSpPr>
        <p:spPr bwMode="auto">
          <a:xfrm rot="5400000">
            <a:off x="424564" y="5014862"/>
            <a:ext cx="792088" cy="504056"/>
          </a:xfrm>
          <a:prstGeom prst="striped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9" name="Striped Right Arrow 8"/>
          <p:cNvSpPr/>
          <p:nvPr/>
        </p:nvSpPr>
        <p:spPr bwMode="auto">
          <a:xfrm rot="5400000">
            <a:off x="2555776" y="5029376"/>
            <a:ext cx="792088" cy="504056"/>
          </a:xfrm>
          <a:prstGeom prst="striped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1" name="Striped Right Arrow 10"/>
          <p:cNvSpPr/>
          <p:nvPr/>
        </p:nvSpPr>
        <p:spPr bwMode="auto">
          <a:xfrm rot="5400000">
            <a:off x="5386536" y="4985834"/>
            <a:ext cx="792088" cy="504056"/>
          </a:xfrm>
          <a:prstGeom prst="striped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2" name="TextBox 11"/>
          <p:cNvSpPr txBox="1"/>
          <p:nvPr/>
        </p:nvSpPr>
        <p:spPr>
          <a:xfrm>
            <a:off x="5484530" y="5647409"/>
            <a:ext cx="1728192" cy="1169551"/>
          </a:xfrm>
          <a:prstGeom prst="rect">
            <a:avLst/>
          </a:prstGeom>
          <a:noFill/>
          <a:ln>
            <a:solidFill>
              <a:schemeClr val="tx1"/>
            </a:solidFill>
          </a:ln>
        </p:spPr>
        <p:txBody>
          <a:bodyPr wrap="square" rtlCol="0">
            <a:spAutoFit/>
          </a:bodyPr>
          <a:lstStyle/>
          <a:p>
            <a:r>
              <a:rPr lang="en-US" dirty="0" smtClean="0"/>
              <a:t>Common </a:t>
            </a:r>
            <a:r>
              <a:rPr lang="en-US" b="1" dirty="0" smtClean="0"/>
              <a:t>Security</a:t>
            </a:r>
            <a:r>
              <a:rPr lang="en-US" dirty="0" smtClean="0"/>
              <a:t>: Guards, Radio Room, QRF, Procurement Security Equipment</a:t>
            </a:r>
            <a:endParaRPr lang="en-US" dirty="0"/>
          </a:p>
        </p:txBody>
      </p:sp>
      <p:sp>
        <p:nvSpPr>
          <p:cNvPr id="13" name="TextBox 12"/>
          <p:cNvSpPr txBox="1"/>
          <p:nvPr/>
        </p:nvSpPr>
        <p:spPr>
          <a:xfrm>
            <a:off x="3660053" y="4347984"/>
            <a:ext cx="1728192" cy="1212640"/>
          </a:xfrm>
          <a:prstGeom prst="rect">
            <a:avLst/>
          </a:prstGeom>
          <a:noFill/>
          <a:ln>
            <a:solidFill>
              <a:schemeClr val="tx1"/>
            </a:solidFill>
          </a:ln>
        </p:spPr>
        <p:txBody>
          <a:bodyPr wrap="square" rtlCol="0">
            <a:spAutoFit/>
          </a:bodyPr>
          <a:lstStyle/>
          <a:p>
            <a:pPr algn="ctr"/>
            <a:r>
              <a:rPr lang="en-US" b="1" dirty="0" smtClean="0"/>
              <a:t>Provincial presence/Sub-Offices required:</a:t>
            </a:r>
          </a:p>
          <a:p>
            <a:pPr algn="ctr"/>
            <a:r>
              <a:rPr lang="en-US" dirty="0" smtClean="0"/>
              <a:t>Shared Rent/ Facility Services</a:t>
            </a:r>
            <a:endParaRPr lang="en-US" dirty="0"/>
          </a:p>
        </p:txBody>
      </p:sp>
      <p:sp>
        <p:nvSpPr>
          <p:cNvPr id="14" name="Striped Right Arrow 13"/>
          <p:cNvSpPr/>
          <p:nvPr/>
        </p:nvSpPr>
        <p:spPr bwMode="auto">
          <a:xfrm rot="5400000">
            <a:off x="4070049" y="3684045"/>
            <a:ext cx="792088" cy="504056"/>
          </a:xfrm>
          <a:prstGeom prst="striped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Striped Right Arrow 14"/>
          <p:cNvSpPr/>
          <p:nvPr/>
        </p:nvSpPr>
        <p:spPr bwMode="auto">
          <a:xfrm rot="5400000">
            <a:off x="7762898" y="4985834"/>
            <a:ext cx="792088" cy="504056"/>
          </a:xfrm>
          <a:prstGeom prst="striped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8" name="Rectangle 17"/>
          <p:cNvSpPr/>
          <p:nvPr/>
        </p:nvSpPr>
        <p:spPr bwMode="auto">
          <a:xfrm>
            <a:off x="683568" y="4653136"/>
            <a:ext cx="2976485" cy="257626"/>
          </a:xfrm>
          <a:prstGeom prst="rect">
            <a:avLst/>
          </a:prstGeom>
          <a:solidFill>
            <a:srgbClr val="FF00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0" name="TextBox 19"/>
          <p:cNvSpPr txBox="1"/>
          <p:nvPr/>
        </p:nvSpPr>
        <p:spPr>
          <a:xfrm>
            <a:off x="7300137" y="5656018"/>
            <a:ext cx="1728192" cy="1169551"/>
          </a:xfrm>
          <a:prstGeom prst="rect">
            <a:avLst/>
          </a:prstGeom>
          <a:noFill/>
          <a:ln>
            <a:solidFill>
              <a:schemeClr val="tx1"/>
            </a:solidFill>
          </a:ln>
        </p:spPr>
        <p:txBody>
          <a:bodyPr wrap="square" rtlCol="0">
            <a:spAutoFit/>
          </a:bodyPr>
          <a:lstStyle/>
          <a:p>
            <a:r>
              <a:rPr lang="en-US" dirty="0" smtClean="0"/>
              <a:t>Common </a:t>
            </a:r>
            <a:r>
              <a:rPr lang="en-US" b="1" dirty="0" smtClean="0"/>
              <a:t>Procurement</a:t>
            </a:r>
            <a:r>
              <a:rPr lang="en-US" dirty="0" smtClean="0"/>
              <a:t>: Fuel, Bulk Goods, Conference Facilities</a:t>
            </a:r>
            <a:endParaRPr lang="en-US" dirty="0"/>
          </a:p>
        </p:txBody>
      </p:sp>
      <p:sp>
        <p:nvSpPr>
          <p:cNvPr id="7" name="Oval 6"/>
          <p:cNvSpPr/>
          <p:nvPr/>
        </p:nvSpPr>
        <p:spPr bwMode="auto">
          <a:xfrm>
            <a:off x="6794758" y="1800280"/>
            <a:ext cx="2268760" cy="2314592"/>
          </a:xfrm>
          <a:prstGeom prst="ellipse">
            <a:avLst/>
          </a:prstGeom>
          <a:solidFill>
            <a:srgbClr val="00B0F0"/>
          </a:solidFill>
          <a:ln>
            <a:solidFill>
              <a:schemeClr val="tx1"/>
            </a:solidFill>
          </a:ln>
          <a:effectLst/>
          <a:extLst/>
        </p:spPr>
        <p:txBody>
          <a:bodyPr vert="horz" wrap="square" lIns="91440" tIns="45720" rIns="91440" bIns="45720" numCol="1" rtlCol="0" anchor="t" anchorCtr="0" compatLnSpc="1">
            <a:prstTxWarp prst="textNoShape">
              <a:avLst/>
            </a:prstTxWarp>
          </a:bodyPr>
          <a:lstStyle/>
          <a:p>
            <a:pPr algn="ctr"/>
            <a:r>
              <a:rPr lang="en-CA" dirty="0" smtClean="0">
                <a:solidFill>
                  <a:schemeClr val="bg1"/>
                </a:solidFill>
              </a:rPr>
              <a:t>Remember</a:t>
            </a:r>
            <a:r>
              <a:rPr lang="en-CA" u="sng" dirty="0" smtClean="0">
                <a:solidFill>
                  <a:schemeClr val="bg1"/>
                </a:solidFill>
              </a:rPr>
              <a:t>:</a:t>
            </a:r>
            <a:r>
              <a:rPr lang="en-CA" b="1" dirty="0" smtClean="0">
                <a:solidFill>
                  <a:schemeClr val="bg1"/>
                </a:solidFill>
              </a:rPr>
              <a:t> </a:t>
            </a:r>
            <a:r>
              <a:rPr lang="en-CA" dirty="0" smtClean="0">
                <a:solidFill>
                  <a:schemeClr val="bg1"/>
                </a:solidFill>
              </a:rPr>
              <a:t>Only </a:t>
            </a:r>
            <a:r>
              <a:rPr lang="en-CA" b="1" u="sng" dirty="0" smtClean="0">
                <a:solidFill>
                  <a:schemeClr val="bg1"/>
                </a:solidFill>
              </a:rPr>
              <a:t>Common </a:t>
            </a:r>
            <a:r>
              <a:rPr lang="en-CA" dirty="0">
                <a:solidFill>
                  <a:schemeClr val="bg1"/>
                </a:solidFill>
              </a:rPr>
              <a:t>Service (e.g. </a:t>
            </a:r>
            <a:r>
              <a:rPr lang="en-CA" b="1" u="sng" dirty="0">
                <a:solidFill>
                  <a:schemeClr val="bg1"/>
                </a:solidFill>
              </a:rPr>
              <a:t>Joint</a:t>
            </a:r>
            <a:r>
              <a:rPr lang="en-CA" dirty="0">
                <a:solidFill>
                  <a:schemeClr val="bg1"/>
                </a:solidFill>
              </a:rPr>
              <a:t> Business Operations), not individual agencies' services</a:t>
            </a:r>
            <a:endParaRPr lang="en-US" dirty="0">
              <a:solidFill>
                <a:schemeClr val="bg1"/>
              </a:solidFill>
            </a:endParaRP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b="1" i="0" u="none" strike="noStrike" cap="none" normalizeH="0" baseline="0" dirty="0">
              <a:ln>
                <a:noFill/>
              </a:ln>
              <a:solidFill>
                <a:schemeClr val="bg1"/>
              </a:solidFill>
              <a:effectLst/>
            </a:endParaRPr>
          </a:p>
        </p:txBody>
      </p:sp>
      <p:sp>
        <p:nvSpPr>
          <p:cNvPr id="22" name="TextBox 21"/>
          <p:cNvSpPr txBox="1"/>
          <p:nvPr/>
        </p:nvSpPr>
        <p:spPr>
          <a:xfrm>
            <a:off x="1826392" y="5647408"/>
            <a:ext cx="1728192" cy="1169551"/>
          </a:xfrm>
          <a:prstGeom prst="rect">
            <a:avLst/>
          </a:prstGeom>
          <a:solidFill>
            <a:schemeClr val="bg1"/>
          </a:solidFill>
          <a:ln>
            <a:solidFill>
              <a:schemeClr val="tx1"/>
            </a:solidFill>
          </a:ln>
        </p:spPr>
        <p:txBody>
          <a:bodyPr wrap="square" rtlCol="0">
            <a:spAutoFit/>
          </a:bodyPr>
          <a:lstStyle/>
          <a:p>
            <a:r>
              <a:rPr lang="en-US" dirty="0" smtClean="0"/>
              <a:t>Common </a:t>
            </a:r>
            <a:r>
              <a:rPr lang="en-US" b="1" dirty="0" smtClean="0"/>
              <a:t>Logistics</a:t>
            </a:r>
            <a:r>
              <a:rPr lang="en-US" dirty="0" smtClean="0"/>
              <a:t>: Shared ISP, Back-up Services, ICT Support</a:t>
            </a:r>
            <a:endParaRPr lang="en-US" dirty="0"/>
          </a:p>
        </p:txBody>
      </p:sp>
      <p:sp>
        <p:nvSpPr>
          <p:cNvPr id="23" name="TextBox 22"/>
          <p:cNvSpPr txBox="1"/>
          <p:nvPr/>
        </p:nvSpPr>
        <p:spPr>
          <a:xfrm>
            <a:off x="48886" y="5627999"/>
            <a:ext cx="1728192" cy="1212640"/>
          </a:xfrm>
          <a:prstGeom prst="rect">
            <a:avLst/>
          </a:prstGeom>
          <a:solidFill>
            <a:schemeClr val="bg1"/>
          </a:solidFill>
          <a:ln>
            <a:solidFill>
              <a:schemeClr val="tx1"/>
            </a:solidFill>
          </a:ln>
        </p:spPr>
        <p:txBody>
          <a:bodyPr wrap="square" rtlCol="0">
            <a:spAutoFit/>
          </a:bodyPr>
          <a:lstStyle/>
          <a:p>
            <a:r>
              <a:rPr lang="en-US" dirty="0"/>
              <a:t>Common </a:t>
            </a:r>
            <a:r>
              <a:rPr lang="en-US" b="1" dirty="0"/>
              <a:t>ICT</a:t>
            </a:r>
            <a:r>
              <a:rPr lang="en-US" dirty="0"/>
              <a:t>: Shared ISP, Back-up Services, ICT </a:t>
            </a:r>
            <a:r>
              <a:rPr lang="en-US" dirty="0" smtClean="0"/>
              <a:t>Support   </a:t>
            </a:r>
          </a:p>
          <a:p>
            <a:r>
              <a:rPr lang="en-US" dirty="0" smtClean="0"/>
              <a:t>                                                          </a:t>
            </a:r>
            <a:endParaRPr lang="en-US" dirty="0"/>
          </a:p>
        </p:txBody>
      </p:sp>
      <p:sp>
        <p:nvSpPr>
          <p:cNvPr id="3" name="Rectangle 2"/>
          <p:cNvSpPr/>
          <p:nvPr/>
        </p:nvSpPr>
        <p:spPr bwMode="auto">
          <a:xfrm>
            <a:off x="3620820" y="5662934"/>
            <a:ext cx="1805654" cy="1154025"/>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r>
              <a:rPr lang="en-US" b="1" dirty="0"/>
              <a:t>Financial Management: </a:t>
            </a:r>
            <a:r>
              <a:rPr lang="en-US" dirty="0"/>
              <a:t>\</a:t>
            </a:r>
          </a:p>
          <a:p>
            <a:r>
              <a:rPr lang="en-US" dirty="0"/>
              <a:t>HACT </a:t>
            </a:r>
            <a:r>
              <a:rPr lang="en-US" dirty="0" smtClean="0"/>
              <a:t>compliance:</a:t>
            </a:r>
            <a:endParaRPr lang="en-US" dirty="0"/>
          </a:p>
          <a:p>
            <a:r>
              <a:rPr lang="en-US" dirty="0"/>
              <a:t>Joint Micro </a:t>
            </a:r>
            <a:r>
              <a:rPr lang="en-US" dirty="0" smtClean="0"/>
              <a:t>Assess –</a:t>
            </a:r>
            <a:r>
              <a:rPr lang="en-US" dirty="0" err="1" smtClean="0"/>
              <a:t>ment</a:t>
            </a:r>
            <a:r>
              <a:rPr lang="en-US" dirty="0" smtClean="0"/>
              <a:t> &amp;Training</a:t>
            </a:r>
            <a:endParaRPr lang="en-US" dirty="0"/>
          </a:p>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61670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1"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Needs Analysis: </a:t>
            </a:r>
            <a:r>
              <a:rPr lang="en-US" dirty="0"/>
              <a:t>Programme related Needs</a:t>
            </a:r>
          </a:p>
        </p:txBody>
      </p:sp>
      <p:sp>
        <p:nvSpPr>
          <p:cNvPr id="3" name="Content Placeholder 2"/>
          <p:cNvSpPr>
            <a:spLocks noGrp="1"/>
          </p:cNvSpPr>
          <p:nvPr>
            <p:ph idx="1"/>
          </p:nvPr>
        </p:nvSpPr>
        <p:spPr/>
        <p:txBody>
          <a:bodyPr/>
          <a:lstStyle/>
          <a:p>
            <a:r>
              <a:rPr lang="en-US" dirty="0" smtClean="0"/>
              <a:t>Identified need is </a:t>
            </a:r>
            <a:r>
              <a:rPr lang="en-US" dirty="0" err="1" smtClean="0"/>
              <a:t>categorised</a:t>
            </a:r>
            <a:r>
              <a:rPr lang="en-US" dirty="0" smtClean="0"/>
              <a:t> under the possible BOS outcome areas </a:t>
            </a:r>
          </a:p>
          <a:p>
            <a:endParaRPr lang="en-US" dirty="0"/>
          </a:p>
        </p:txBody>
      </p:sp>
      <p:sp>
        <p:nvSpPr>
          <p:cNvPr id="4" name="Rounded Rectangle 3"/>
          <p:cNvSpPr/>
          <p:nvPr/>
        </p:nvSpPr>
        <p:spPr bwMode="auto">
          <a:xfrm>
            <a:off x="1829514" y="4850150"/>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Logistics and Administration</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5" name="Rounded Rectangle 4"/>
          <p:cNvSpPr/>
          <p:nvPr/>
        </p:nvSpPr>
        <p:spPr bwMode="auto">
          <a:xfrm>
            <a:off x="3757593" y="4850150"/>
            <a:ext cx="1800200" cy="713499"/>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Finance</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6" name="Rounded Rectangle 5"/>
          <p:cNvSpPr/>
          <p:nvPr/>
        </p:nvSpPr>
        <p:spPr bwMode="auto">
          <a:xfrm>
            <a:off x="5717946" y="4850150"/>
            <a:ext cx="1800200" cy="713499"/>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Security</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7" name="Rounded Rectangle 6"/>
          <p:cNvSpPr/>
          <p:nvPr/>
        </p:nvSpPr>
        <p:spPr bwMode="auto">
          <a:xfrm>
            <a:off x="2729614" y="3986054"/>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Human Resources</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8" name="Rounded Rectangle 7"/>
          <p:cNvSpPr/>
          <p:nvPr/>
        </p:nvSpPr>
        <p:spPr bwMode="auto">
          <a:xfrm>
            <a:off x="4657693" y="3986054"/>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smtClean="0"/>
              <a:t>ICT</a:t>
            </a:r>
            <a:endParaRPr lang="en-US" sz="1600" b="1" dirty="0"/>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9" name="Rounded Rectangle 8"/>
          <p:cNvSpPr/>
          <p:nvPr/>
        </p:nvSpPr>
        <p:spPr bwMode="auto">
          <a:xfrm>
            <a:off x="3647609" y="3121958"/>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smtClean="0"/>
              <a:t>Procurement</a:t>
            </a:r>
            <a:endParaRPr lang="en-US" sz="1600" b="1" dirty="0"/>
          </a:p>
        </p:txBody>
      </p:sp>
    </p:spTree>
    <p:extLst>
      <p:ext uri="{BB962C8B-B14F-4D97-AF65-F5344CB8AC3E}">
        <p14:creationId xmlns:p14="http://schemas.microsoft.com/office/powerpoint/2010/main" val="1885445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Needs Analysis: </a:t>
            </a:r>
            <a:r>
              <a:rPr lang="en-CA" dirty="0" smtClean="0"/>
              <a:t>Other</a:t>
            </a:r>
            <a:r>
              <a:rPr lang="en-US" dirty="0" smtClean="0"/>
              <a:t> Business Operations Needs</a:t>
            </a:r>
            <a:endParaRPr lang="en-US" dirty="0"/>
          </a:p>
        </p:txBody>
      </p:sp>
      <p:sp>
        <p:nvSpPr>
          <p:cNvPr id="3" name="Content Placeholder 2"/>
          <p:cNvSpPr>
            <a:spLocks noGrp="1"/>
          </p:cNvSpPr>
          <p:nvPr>
            <p:ph idx="1"/>
          </p:nvPr>
        </p:nvSpPr>
        <p:spPr/>
        <p:txBody>
          <a:bodyPr/>
          <a:lstStyle/>
          <a:p>
            <a:pPr lvl="0"/>
            <a:r>
              <a:rPr lang="en-CA" sz="1600" dirty="0"/>
              <a:t>Identify the </a:t>
            </a:r>
            <a:r>
              <a:rPr lang="en-CA" sz="1600" b="1" dirty="0"/>
              <a:t>other related needs (not directly deriving from the UNDAF) </a:t>
            </a:r>
            <a:r>
              <a:rPr lang="en-CA" sz="1600" dirty="0"/>
              <a:t>that the Common Service or harmonization effort is supposed to cover;</a:t>
            </a:r>
            <a:endParaRPr lang="en-US" sz="1600" dirty="0"/>
          </a:p>
          <a:p>
            <a:pPr marL="0" indent="0">
              <a:buNone/>
              <a:tabLst>
                <a:tab pos="347663" algn="l"/>
              </a:tabLst>
            </a:pPr>
            <a:r>
              <a:rPr lang="en-CA" sz="1600" i="1" dirty="0"/>
              <a:t>	</a:t>
            </a:r>
            <a:r>
              <a:rPr lang="en-CA" sz="1600" i="1" dirty="0" smtClean="0"/>
              <a:t>Example</a:t>
            </a:r>
            <a:r>
              <a:rPr lang="en-CA" sz="1600" i="1" dirty="0"/>
              <a:t>:</a:t>
            </a:r>
            <a:r>
              <a:rPr lang="en-CA" sz="1600" dirty="0"/>
              <a:t> Common Reception, Maintenance, Office Bulk Goods, Fuel, </a:t>
            </a:r>
            <a:r>
              <a:rPr lang="en-CA" sz="1600" dirty="0" smtClean="0"/>
              <a:t>	Transport</a:t>
            </a:r>
            <a:r>
              <a:rPr lang="en-CA" sz="1600" dirty="0"/>
              <a:t>.</a:t>
            </a:r>
            <a:endParaRPr lang="en-US" sz="1600" dirty="0"/>
          </a:p>
          <a:p>
            <a:pPr lvl="0"/>
            <a:r>
              <a:rPr lang="en-CA" sz="1600" dirty="0"/>
              <a:t>For each of </a:t>
            </a:r>
            <a:r>
              <a:rPr lang="en-CA" sz="1600" dirty="0" smtClean="0"/>
              <a:t>the other needs, </a:t>
            </a:r>
            <a:r>
              <a:rPr lang="en-CA" sz="1600" dirty="0"/>
              <a:t>the Business Operations Harmonization initiatives (including Common Services) </a:t>
            </a:r>
            <a:r>
              <a:rPr lang="en-CA" sz="1600" b="1" dirty="0" smtClean="0"/>
              <a:t>needs </a:t>
            </a:r>
            <a:r>
              <a:rPr lang="en-CA" sz="1600" b="1" dirty="0"/>
              <a:t>are analysed for each Common Service </a:t>
            </a:r>
            <a:r>
              <a:rPr lang="en-CA" sz="1600" b="1" dirty="0" smtClean="0"/>
              <a:t>Categories</a:t>
            </a:r>
            <a:r>
              <a:rPr lang="en-CA" sz="1600" dirty="0" smtClean="0"/>
              <a:t>:</a:t>
            </a:r>
            <a:endParaRPr lang="en-US" sz="1600" dirty="0"/>
          </a:p>
          <a:p>
            <a:endParaRPr lang="en-US" sz="1600" dirty="0"/>
          </a:p>
        </p:txBody>
      </p:sp>
      <p:sp>
        <p:nvSpPr>
          <p:cNvPr id="4" name="Rounded Rectangle 3"/>
          <p:cNvSpPr/>
          <p:nvPr/>
        </p:nvSpPr>
        <p:spPr bwMode="auto">
          <a:xfrm>
            <a:off x="1829514" y="5561336"/>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Logistics and Administration</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5" name="Rounded Rectangle 4"/>
          <p:cNvSpPr/>
          <p:nvPr/>
        </p:nvSpPr>
        <p:spPr bwMode="auto">
          <a:xfrm>
            <a:off x="3757593" y="5561336"/>
            <a:ext cx="1800200" cy="713499"/>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Finance</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6" name="Rounded Rectangle 5"/>
          <p:cNvSpPr/>
          <p:nvPr/>
        </p:nvSpPr>
        <p:spPr bwMode="auto">
          <a:xfrm>
            <a:off x="5717946" y="5561336"/>
            <a:ext cx="1800200" cy="713499"/>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Security</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7" name="Rounded Rectangle 6"/>
          <p:cNvSpPr/>
          <p:nvPr/>
        </p:nvSpPr>
        <p:spPr bwMode="auto">
          <a:xfrm>
            <a:off x="2729614" y="4697240"/>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Human Resources</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8" name="Rounded Rectangle 7"/>
          <p:cNvSpPr/>
          <p:nvPr/>
        </p:nvSpPr>
        <p:spPr bwMode="auto">
          <a:xfrm>
            <a:off x="4657693" y="4697240"/>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smtClean="0"/>
              <a:t>ICT</a:t>
            </a:r>
            <a:endParaRPr lang="en-US" sz="1600" b="1" dirty="0"/>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9" name="Rounded Rectangle 8"/>
          <p:cNvSpPr/>
          <p:nvPr/>
        </p:nvSpPr>
        <p:spPr bwMode="auto">
          <a:xfrm>
            <a:off x="3647609" y="3833144"/>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smtClean="0"/>
              <a:t>Procurement</a:t>
            </a:r>
            <a:endParaRPr lang="en-US" sz="1600" b="1" dirty="0"/>
          </a:p>
        </p:txBody>
      </p:sp>
    </p:spTree>
    <p:extLst>
      <p:ext uri="{BB962C8B-B14F-4D97-AF65-F5344CB8AC3E}">
        <p14:creationId xmlns:p14="http://schemas.microsoft.com/office/powerpoint/2010/main" val="24574620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Template Need </a:t>
            </a:r>
            <a:r>
              <a:rPr lang="en-US" dirty="0" smtClean="0"/>
              <a:t>Analysis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50522042"/>
              </p:ext>
            </p:extLst>
          </p:nvPr>
        </p:nvGraphicFramePr>
        <p:xfrm>
          <a:off x="467544" y="1628800"/>
          <a:ext cx="8208911" cy="3703938"/>
        </p:xfrm>
        <a:graphic>
          <a:graphicData uri="http://schemas.openxmlformats.org/drawingml/2006/table">
            <a:tbl>
              <a:tblPr/>
              <a:tblGrid>
                <a:gridCol w="1925547"/>
                <a:gridCol w="2917276"/>
                <a:gridCol w="3366088"/>
              </a:tblGrid>
              <a:tr h="360040">
                <a:tc>
                  <a:txBody>
                    <a:bodyPr/>
                    <a:lstStyle/>
                    <a:p>
                      <a:pPr marL="0" marR="0" algn="ctr">
                        <a:lnSpc>
                          <a:spcPct val="115000"/>
                        </a:lnSpc>
                        <a:spcBef>
                          <a:spcPts val="0"/>
                        </a:spcBef>
                        <a:spcAft>
                          <a:spcPts val="0"/>
                        </a:spcAft>
                      </a:pPr>
                      <a:r>
                        <a:rPr lang="en-US" sz="1400" b="1" dirty="0">
                          <a:solidFill>
                            <a:schemeClr val="bg1"/>
                          </a:solidFill>
                          <a:latin typeface="Calibri"/>
                          <a:ea typeface="Calibri"/>
                          <a:cs typeface="Times New Roman"/>
                        </a:rPr>
                        <a:t>Name Business Operation/Service</a:t>
                      </a:r>
                      <a:endParaRPr lang="en-US" sz="1400" dirty="0">
                        <a:solidFill>
                          <a:schemeClr val="bg1"/>
                        </a:solidFill>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lgn="ctr">
                        <a:lnSpc>
                          <a:spcPct val="115000"/>
                        </a:lnSpc>
                        <a:spcBef>
                          <a:spcPts val="0"/>
                        </a:spcBef>
                        <a:spcAft>
                          <a:spcPts val="0"/>
                        </a:spcAft>
                      </a:pPr>
                      <a:r>
                        <a:rPr lang="en-US" sz="1600" b="1" dirty="0">
                          <a:solidFill>
                            <a:schemeClr val="bg1"/>
                          </a:solidFill>
                          <a:latin typeface="Calibri"/>
                          <a:ea typeface="Calibri"/>
                          <a:cs typeface="Times New Roman"/>
                        </a:rPr>
                        <a:t>Needs Analysis Narrative</a:t>
                      </a:r>
                      <a:endParaRPr lang="en-US" sz="1600" dirty="0">
                        <a:solidFill>
                          <a:schemeClr val="bg1"/>
                        </a:solidFill>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lgn="ctr">
                        <a:lnSpc>
                          <a:spcPct val="115000"/>
                        </a:lnSpc>
                        <a:spcBef>
                          <a:spcPts val="0"/>
                        </a:spcBef>
                        <a:spcAft>
                          <a:spcPts val="0"/>
                        </a:spcAft>
                      </a:pPr>
                      <a:r>
                        <a:rPr lang="en-US" sz="1600" b="1" dirty="0" smtClean="0">
                          <a:solidFill>
                            <a:schemeClr val="bg1"/>
                          </a:solidFill>
                          <a:latin typeface="Calibri"/>
                          <a:ea typeface="Calibri"/>
                          <a:cs typeface="Times New Roman"/>
                        </a:rPr>
                        <a:t>KPI's</a:t>
                      </a:r>
                      <a:endParaRPr lang="en-US" sz="1600" dirty="0">
                        <a:solidFill>
                          <a:schemeClr val="bg1"/>
                        </a:solidFill>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459030">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030">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030">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030">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030">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030">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030">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800" dirty="0">
                        <a:latin typeface="Calibri"/>
                        <a:ea typeface="Calibri"/>
                        <a:cs typeface="Times New Roman"/>
                      </a:endParaRPr>
                    </a:p>
                  </a:txBody>
                  <a:tcPr marL="48381" marR="483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01627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Needs Statement</a:t>
            </a:r>
            <a:endParaRPr lang="en-US" dirty="0"/>
          </a:p>
        </p:txBody>
      </p:sp>
      <p:graphicFrame>
        <p:nvGraphicFramePr>
          <p:cNvPr id="96258" name="Object 2"/>
          <p:cNvGraphicFramePr>
            <a:graphicFrameLocks noChangeAspect="1"/>
          </p:cNvGraphicFramePr>
          <p:nvPr/>
        </p:nvGraphicFramePr>
        <p:xfrm>
          <a:off x="395536" y="1412776"/>
          <a:ext cx="8352928" cy="5040560"/>
        </p:xfrm>
        <a:graphic>
          <a:graphicData uri="http://schemas.openxmlformats.org/presentationml/2006/ole">
            <mc:AlternateContent xmlns:mc="http://schemas.openxmlformats.org/markup-compatibility/2006">
              <mc:Choice xmlns:v="urn:schemas-microsoft-com:vml" Requires="v">
                <p:oleObj spid="_x0000_s104576" name="Document" r:id="rId3" imgW="9027573" imgH="5446264" progId="Word.Document.12">
                  <p:embed/>
                </p:oleObj>
              </mc:Choice>
              <mc:Fallback>
                <p:oleObj name="Document" r:id="rId3" imgW="9027573" imgH="5446264" progId="Word.Document.12">
                  <p:embed/>
                  <p:pic>
                    <p:nvPicPr>
                      <p:cNvPr id="0" name="Picture 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412776"/>
                        <a:ext cx="8352928"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111417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Performance Indicators (KPI’s)</a:t>
            </a:r>
            <a:endParaRPr lang="en-US" dirty="0"/>
          </a:p>
        </p:txBody>
      </p:sp>
      <p:sp>
        <p:nvSpPr>
          <p:cNvPr id="3" name="Content Placeholder 2"/>
          <p:cNvSpPr>
            <a:spLocks noGrp="1"/>
          </p:cNvSpPr>
          <p:nvPr>
            <p:ph idx="1"/>
          </p:nvPr>
        </p:nvSpPr>
        <p:spPr/>
        <p:txBody>
          <a:bodyPr/>
          <a:lstStyle/>
          <a:p>
            <a:pPr lvl="0"/>
            <a:r>
              <a:rPr lang="en-CA" sz="1800" dirty="0" smtClean="0"/>
              <a:t>Generic standard for each of the selected needs;</a:t>
            </a:r>
            <a:endParaRPr lang="en-US" sz="1800" dirty="0" smtClean="0"/>
          </a:p>
          <a:p>
            <a:pPr lvl="0"/>
            <a:r>
              <a:rPr lang="en-CA" sz="1800" dirty="0" smtClean="0"/>
              <a:t>Describe what function the service is required to perform to meet the identified need </a:t>
            </a:r>
            <a:r>
              <a:rPr lang="en-CA" sz="1800" i="1" dirty="0" smtClean="0"/>
              <a:t>during or at the end of the Business Operation Strategy</a:t>
            </a:r>
            <a:r>
              <a:rPr lang="en-CA" sz="1800" dirty="0" smtClean="0"/>
              <a:t> (medium term); </a:t>
            </a:r>
          </a:p>
          <a:p>
            <a:pPr lvl="0"/>
            <a:r>
              <a:rPr lang="en-CA" sz="1800" dirty="0" err="1" smtClean="0"/>
              <a:t>BoS</a:t>
            </a:r>
            <a:r>
              <a:rPr lang="en-CA" sz="1800" dirty="0" smtClean="0"/>
              <a:t> KPI’s break down in AWP KPI’s;</a:t>
            </a:r>
          </a:p>
          <a:p>
            <a:pPr lvl="0"/>
            <a:r>
              <a:rPr lang="en-CA" sz="1800" dirty="0" smtClean="0"/>
              <a:t>Keep things simple: No more than 2-3 KPI's are required unless specifically agreed to include more</a:t>
            </a:r>
            <a:r>
              <a:rPr lang="en-CA" sz="1800" dirty="0"/>
              <a:t>;</a:t>
            </a:r>
            <a:endParaRPr lang="en-CA" sz="1800" dirty="0" smtClean="0"/>
          </a:p>
          <a:p>
            <a:pPr lvl="0"/>
            <a:r>
              <a:rPr lang="en-CA" sz="1800" dirty="0" smtClean="0"/>
              <a:t>Remember the cost of monitoring goes up with each KPI;</a:t>
            </a:r>
            <a:endParaRPr lang="en-US" sz="1800" dirty="0" smtClean="0"/>
          </a:p>
          <a:p>
            <a:r>
              <a:rPr lang="en-CA" sz="1800" dirty="0" smtClean="0"/>
              <a:t>When developing the Key Performance Indicators, it should be ensured that they can be </a:t>
            </a:r>
            <a:r>
              <a:rPr lang="en-CA" sz="1800" b="1" dirty="0" smtClean="0"/>
              <a:t>measured</a:t>
            </a:r>
            <a:r>
              <a:rPr lang="en-CA" sz="1800" dirty="0" smtClean="0"/>
              <a:t> in the first place, and that the </a:t>
            </a:r>
            <a:r>
              <a:rPr lang="en-CA" sz="1800" b="1" dirty="0" smtClean="0"/>
              <a:t>cost</a:t>
            </a:r>
            <a:r>
              <a:rPr lang="en-CA" sz="1800" dirty="0" smtClean="0"/>
              <a:t> of measurement and data collection are acceptable.</a:t>
            </a:r>
            <a:endParaRPr lang="en-US" sz="1800" dirty="0"/>
          </a:p>
        </p:txBody>
      </p:sp>
      <p:sp>
        <p:nvSpPr>
          <p:cNvPr id="4" name="Oval 3"/>
          <p:cNvSpPr/>
          <p:nvPr/>
        </p:nvSpPr>
        <p:spPr bwMode="auto">
          <a:xfrm>
            <a:off x="6084168" y="5373216"/>
            <a:ext cx="2376264" cy="1040280"/>
          </a:xfrm>
          <a:prstGeom prst="ellipse">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000000"/>
                </a:solidFill>
                <a:effectLst/>
              </a:rPr>
              <a:t>S.M.A.R.T </a:t>
            </a:r>
            <a:r>
              <a:rPr kumimoji="0" lang="en-US" sz="2400" i="0" u="none" strike="noStrike" cap="none" normalizeH="0" baseline="0" dirty="0" smtClean="0">
                <a:ln>
                  <a:noFill/>
                </a:ln>
                <a:solidFill>
                  <a:srgbClr val="000000"/>
                </a:solidFill>
                <a:effectLst/>
              </a:rPr>
              <a:t>is GOOD</a:t>
            </a:r>
            <a:endParaRPr kumimoji="0" lang="en-US" sz="2400" i="0" u="none" strike="noStrike" cap="none" normalizeH="0" baseline="0" dirty="0">
              <a:ln>
                <a:noFill/>
              </a:ln>
              <a:solidFill>
                <a:srgbClr val="000000"/>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KPI’s</a:t>
            </a:r>
            <a:endParaRPr lang="en-US" dirty="0"/>
          </a:p>
        </p:txBody>
      </p:sp>
      <p:sp>
        <p:nvSpPr>
          <p:cNvPr id="3" name="Content Placeholder 2"/>
          <p:cNvSpPr>
            <a:spLocks noGrp="1"/>
          </p:cNvSpPr>
          <p:nvPr>
            <p:ph idx="1"/>
          </p:nvPr>
        </p:nvSpPr>
        <p:spPr/>
        <p:txBody>
          <a:bodyPr/>
          <a:lstStyle/>
          <a:p>
            <a:pPr lvl="0"/>
            <a:r>
              <a:rPr lang="en-CA" sz="1800" b="1" dirty="0" smtClean="0"/>
              <a:t>Time</a:t>
            </a:r>
            <a:r>
              <a:rPr lang="en-CA" sz="1800" dirty="0" smtClean="0"/>
              <a:t> indicators for service quality such as timeliness of a service delivered: </a:t>
            </a:r>
            <a:endParaRPr lang="en-US" sz="1800" dirty="0" smtClean="0"/>
          </a:p>
          <a:p>
            <a:pPr>
              <a:buNone/>
            </a:pPr>
            <a:r>
              <a:rPr lang="en-CA" sz="1800" dirty="0" smtClean="0"/>
              <a:t>	"Response time from ICT helpdesk on a request for support = &lt;X hours&gt;";</a:t>
            </a:r>
            <a:endParaRPr lang="en-US" sz="1800" dirty="0" smtClean="0"/>
          </a:p>
          <a:p>
            <a:pPr lvl="0"/>
            <a:r>
              <a:rPr lang="en-CA" sz="1800" dirty="0" smtClean="0"/>
              <a:t>Perceived </a:t>
            </a:r>
            <a:r>
              <a:rPr lang="en-CA" sz="1800" b="1" dirty="0" smtClean="0"/>
              <a:t>quality</a:t>
            </a:r>
            <a:r>
              <a:rPr lang="en-CA" sz="1800" dirty="0" smtClean="0"/>
              <a:t> of a service to be delivered:</a:t>
            </a:r>
            <a:endParaRPr lang="en-US" sz="1800" dirty="0" smtClean="0"/>
          </a:p>
          <a:p>
            <a:pPr>
              <a:buNone/>
            </a:pPr>
            <a:r>
              <a:rPr lang="en-CA" sz="1800" dirty="0" smtClean="0"/>
              <a:t>	"Positive response rate on cleanliness of office premises as per annual survey &gt;75%";</a:t>
            </a:r>
            <a:endParaRPr lang="en-US" sz="1800" dirty="0" smtClean="0"/>
          </a:p>
          <a:p>
            <a:pPr lvl="0"/>
            <a:r>
              <a:rPr lang="en-CA" sz="1800" dirty="0" smtClean="0"/>
              <a:t>Anticipated </a:t>
            </a:r>
            <a:r>
              <a:rPr lang="en-CA" sz="1800" b="1" dirty="0" smtClean="0"/>
              <a:t>cost savings </a:t>
            </a:r>
            <a:r>
              <a:rPr lang="en-CA" sz="1800" dirty="0" smtClean="0"/>
              <a:t>resulting from a joint service:</a:t>
            </a:r>
            <a:endParaRPr lang="en-US" sz="1800" dirty="0" smtClean="0"/>
          </a:p>
          <a:p>
            <a:pPr>
              <a:buNone/>
            </a:pPr>
            <a:r>
              <a:rPr lang="en-CA" sz="1800" dirty="0" smtClean="0"/>
              <a:t>	"Travel cost reduction of 10% of total annual travel volume";</a:t>
            </a:r>
            <a:endParaRPr lang="en-US" sz="1800" dirty="0" smtClean="0"/>
          </a:p>
          <a:p>
            <a:pPr lvl="0"/>
            <a:r>
              <a:rPr lang="en-CA" sz="1800" b="1" dirty="0" smtClean="0"/>
              <a:t>Access</a:t>
            </a:r>
            <a:r>
              <a:rPr lang="en-CA" sz="1800" dirty="0" smtClean="0"/>
              <a:t> to a specified service:</a:t>
            </a:r>
            <a:endParaRPr lang="en-US" sz="1800" dirty="0" smtClean="0"/>
          </a:p>
          <a:p>
            <a:pPr>
              <a:buNone/>
            </a:pPr>
            <a:r>
              <a:rPr lang="en-CA" sz="1800" dirty="0" smtClean="0"/>
              <a:t>	"X number of staff received basic M&amp;E training through the Common Learning Programme".</a:t>
            </a:r>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Needs and Requirements Template</a:t>
            </a:r>
            <a:endParaRPr lang="en-US" dirty="0"/>
          </a:p>
        </p:txBody>
      </p:sp>
      <p:graphicFrame>
        <p:nvGraphicFramePr>
          <p:cNvPr id="97282" name="Object 2"/>
          <p:cNvGraphicFramePr>
            <a:graphicFrameLocks noChangeAspect="1"/>
          </p:cNvGraphicFramePr>
          <p:nvPr/>
        </p:nvGraphicFramePr>
        <p:xfrm>
          <a:off x="115888" y="1412776"/>
          <a:ext cx="9028112" cy="4968552"/>
        </p:xfrm>
        <a:graphic>
          <a:graphicData uri="http://schemas.openxmlformats.org/presentationml/2006/ole">
            <mc:AlternateContent xmlns:mc="http://schemas.openxmlformats.org/markup-compatibility/2006">
              <mc:Choice xmlns:v="urn:schemas-microsoft-com:vml" Requires="v">
                <p:oleObj spid="_x0000_s97408" name="Document" r:id="rId3" imgW="9027573" imgH="5446264" progId="Word.Document.12">
                  <p:embed/>
                </p:oleObj>
              </mc:Choice>
              <mc:Fallback>
                <p:oleObj name="Document" r:id="rId3" imgW="9027573" imgH="5446264" progId="Word.Document.12">
                  <p:embed/>
                  <p:pic>
                    <p:nvPicPr>
                      <p:cNvPr id="0" name="Picture 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1412776"/>
                        <a:ext cx="9028112"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Rectangle 3"/>
          <p:cNvSpPr/>
          <p:nvPr/>
        </p:nvSpPr>
        <p:spPr bwMode="auto">
          <a:xfrm>
            <a:off x="5436096" y="2060848"/>
            <a:ext cx="3384376" cy="4032448"/>
          </a:xfrm>
          <a:prstGeom prst="rect">
            <a:avLst/>
          </a:prstGeom>
          <a:noFill/>
          <a:ln w="38100">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Programme</a:t>
            </a:r>
            <a:r>
              <a:rPr lang="en-US" dirty="0" smtClean="0"/>
              <a:t> related Needs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45297"/>
            <a:ext cx="8064895" cy="4564023"/>
          </a:xfrm>
          <a:prstGeom prst="rect">
            <a:avLst/>
          </a:prstGeom>
          <a:noFill/>
          <a:ln>
            <a:noFill/>
          </a:ln>
        </p:spPr>
      </p:pic>
    </p:spTree>
    <p:extLst>
      <p:ext uri="{BB962C8B-B14F-4D97-AF65-F5344CB8AC3E}">
        <p14:creationId xmlns:p14="http://schemas.microsoft.com/office/powerpoint/2010/main" val="3266101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to design a BOS</a:t>
            </a:r>
            <a:endParaRPr lang="en-US"/>
          </a:p>
        </p:txBody>
      </p:sp>
      <p:pic>
        <p:nvPicPr>
          <p:cNvPr id="1075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360" y="1628799"/>
            <a:ext cx="8820472" cy="4536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3059832" y="2564904"/>
            <a:ext cx="3744416" cy="2016224"/>
          </a:xfrm>
          <a:prstGeom prst="rect">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26377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Roadmap</a:t>
            </a:r>
            <a:endParaRPr lang="en-US" dirty="0"/>
          </a:p>
        </p:txBody>
      </p:sp>
      <p:sp>
        <p:nvSpPr>
          <p:cNvPr id="3" name="Content Placeholder 2"/>
          <p:cNvSpPr>
            <a:spLocks noGrp="1"/>
          </p:cNvSpPr>
          <p:nvPr>
            <p:ph idx="1"/>
          </p:nvPr>
        </p:nvSpPr>
        <p:spPr>
          <a:xfrm>
            <a:off x="467544" y="1409966"/>
            <a:ext cx="7772400" cy="4114800"/>
          </a:xfrm>
        </p:spPr>
        <p:txBody>
          <a:bodyPr/>
          <a:lstStyle/>
          <a:p>
            <a:r>
              <a:rPr lang="en-US" dirty="0" smtClean="0"/>
              <a:t>Prepared by </a:t>
            </a:r>
            <a:r>
              <a:rPr lang="en-US" dirty="0"/>
              <a:t>OMT-  </a:t>
            </a:r>
            <a:r>
              <a:rPr lang="en-US" dirty="0" smtClean="0"/>
              <a:t>5-6 pages</a:t>
            </a:r>
          </a:p>
          <a:p>
            <a:r>
              <a:rPr lang="en-US" dirty="0" smtClean="0"/>
              <a:t>Basis for discussion UNCT – engaging stakeholders</a:t>
            </a:r>
          </a:p>
          <a:p>
            <a:r>
              <a:rPr lang="en-US" dirty="0" smtClean="0"/>
              <a:t>Outlines</a:t>
            </a:r>
          </a:p>
          <a:p>
            <a:pPr lvl="1"/>
            <a:r>
              <a:rPr lang="en-US" dirty="0" smtClean="0"/>
              <a:t>Background to the BOS</a:t>
            </a:r>
          </a:p>
          <a:p>
            <a:pPr lvl="1"/>
            <a:r>
              <a:rPr lang="en-US" dirty="0" smtClean="0"/>
              <a:t>Intended result BOS</a:t>
            </a:r>
          </a:p>
          <a:p>
            <a:pPr lvl="1"/>
            <a:r>
              <a:rPr lang="en-US" dirty="0" smtClean="0"/>
              <a:t>Capacity outline BO</a:t>
            </a:r>
          </a:p>
          <a:p>
            <a:pPr lvl="1"/>
            <a:r>
              <a:rPr lang="en-US" dirty="0" smtClean="0"/>
              <a:t>Timeline</a:t>
            </a:r>
          </a:p>
          <a:p>
            <a:pPr lvl="1"/>
            <a:r>
              <a:rPr lang="en-US" dirty="0" smtClean="0"/>
              <a:t>Support required ($ </a:t>
            </a:r>
            <a:r>
              <a:rPr lang="en-US" smtClean="0"/>
              <a:t>and people)</a:t>
            </a:r>
            <a:endParaRPr lang="en-US" dirty="0"/>
          </a:p>
          <a:p>
            <a:pPr marL="349250" lvl="1">
              <a:buFont typeface="Wingdings" panose="05000000000000000000" pitchFamily="2" charset="2"/>
              <a:buChar char="§"/>
            </a:pPr>
            <a:r>
              <a:rPr lang="en-US" dirty="0"/>
              <a:t>When approved- Sent to UNDG to inform of BOS engagement by UNCT- unlock support</a:t>
            </a:r>
          </a:p>
          <a:p>
            <a:pPr marL="457200" lvl="1" indent="0">
              <a:buNone/>
            </a:pPr>
            <a:endParaRPr lang="en-US" dirty="0" smtClean="0"/>
          </a:p>
        </p:txBody>
      </p:sp>
    </p:spTree>
    <p:extLst>
      <p:ext uri="{BB962C8B-B14F-4D97-AF65-F5344CB8AC3E}">
        <p14:creationId xmlns:p14="http://schemas.microsoft.com/office/powerpoint/2010/main" val="4663890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Outline Module 1:Operations Analysis </a:t>
            </a:r>
            <a:endParaRPr lang="en-US" dirty="0"/>
          </a:p>
        </p:txBody>
      </p:sp>
      <p:sp>
        <p:nvSpPr>
          <p:cNvPr id="8" name="Content Placeholder 7"/>
          <p:cNvSpPr>
            <a:spLocks noGrp="1"/>
          </p:cNvSpPr>
          <p:nvPr>
            <p:ph idx="1"/>
          </p:nvPr>
        </p:nvSpPr>
        <p:spPr>
          <a:xfrm>
            <a:off x="467544" y="1772816"/>
            <a:ext cx="8064896" cy="4114800"/>
          </a:xfrm>
        </p:spPr>
        <p:txBody>
          <a:bodyPr/>
          <a:lstStyle/>
          <a:p>
            <a:pPr>
              <a:buFont typeface="+mj-lt"/>
              <a:buAutoNum type="alphaUcPeriod"/>
            </a:pPr>
            <a:r>
              <a:rPr lang="en-US" sz="2000" dirty="0" smtClean="0"/>
              <a:t>Baseline Analysis (Supply)</a:t>
            </a:r>
          </a:p>
          <a:p>
            <a:pPr lvl="1"/>
            <a:r>
              <a:rPr lang="en-US" sz="2000" dirty="0" smtClean="0"/>
              <a:t>Current </a:t>
            </a:r>
            <a:r>
              <a:rPr lang="en-US" sz="2000" dirty="0"/>
              <a:t>Service </a:t>
            </a:r>
            <a:r>
              <a:rPr lang="en-US" sz="2000" dirty="0" smtClean="0"/>
              <a:t>Offering</a:t>
            </a:r>
          </a:p>
          <a:p>
            <a:pPr>
              <a:buFont typeface="+mj-lt"/>
              <a:buAutoNum type="alphaUcPeriod"/>
            </a:pPr>
            <a:r>
              <a:rPr lang="en-US" sz="2000" dirty="0" smtClean="0"/>
              <a:t>Needs &amp; Requirements Analysis (Demand)</a:t>
            </a:r>
            <a:r>
              <a:rPr lang="en-US" sz="2000" dirty="0"/>
              <a:t> </a:t>
            </a:r>
            <a:endParaRPr lang="en-US" sz="2000" dirty="0" smtClean="0"/>
          </a:p>
          <a:p>
            <a:pPr marL="804863" indent="-347663">
              <a:buFont typeface="Arial" pitchFamily="34" charset="0"/>
              <a:buChar char="•"/>
            </a:pPr>
            <a:r>
              <a:rPr lang="en-US" sz="2000" dirty="0" err="1"/>
              <a:t>Programme</a:t>
            </a:r>
            <a:r>
              <a:rPr lang="en-US" sz="2000" dirty="0"/>
              <a:t> related Needs (deducted from the UNDAF)</a:t>
            </a:r>
          </a:p>
          <a:p>
            <a:pPr marL="804863" indent="-347663">
              <a:buFont typeface="Arial" pitchFamily="34" charset="0"/>
              <a:buChar char="•"/>
            </a:pPr>
            <a:r>
              <a:rPr lang="en-US" sz="2000" dirty="0" smtClean="0"/>
              <a:t>Other, non-</a:t>
            </a:r>
            <a:r>
              <a:rPr lang="en-US" sz="2000" dirty="0" err="1" smtClean="0"/>
              <a:t>programme</a:t>
            </a:r>
            <a:r>
              <a:rPr lang="en-US" sz="2000" dirty="0" smtClean="0"/>
              <a:t> </a:t>
            </a:r>
            <a:r>
              <a:rPr lang="en-US" sz="2000" dirty="0"/>
              <a:t>related Needs (corporate requirements</a:t>
            </a:r>
            <a:r>
              <a:rPr lang="en-US" sz="2000" dirty="0" smtClean="0"/>
              <a:t>)</a:t>
            </a:r>
            <a:endParaRPr lang="en-US" sz="2000" dirty="0"/>
          </a:p>
          <a:p>
            <a:pPr lvl="1"/>
            <a:r>
              <a:rPr lang="en-US" sz="2000" dirty="0" smtClean="0"/>
              <a:t>Minimum Service requirements (KPI’s)</a:t>
            </a:r>
          </a:p>
          <a:p>
            <a:pPr>
              <a:buFont typeface="+mj-lt"/>
              <a:buAutoNum type="alphaUcPeriod" startAt="4"/>
            </a:pPr>
            <a:r>
              <a:rPr lang="en-US" sz="2000" dirty="0" smtClean="0"/>
              <a:t>Cost Benefit Analysis: Quantitative and Qualitative costs and benefits (Based on Business Process Mapping-BPM)</a:t>
            </a:r>
          </a:p>
          <a:p>
            <a:pPr>
              <a:buFont typeface="+mj-lt"/>
              <a:buAutoNum type="alphaUcPeriod" startAt="5"/>
            </a:pPr>
            <a:r>
              <a:rPr lang="en-US" sz="2000" dirty="0" smtClean="0"/>
              <a:t>Prioritization: Focus on Business Solutions with highest Cost Benefit ratio</a:t>
            </a:r>
            <a:endParaRPr lang="en-US" sz="2000" dirty="0"/>
          </a:p>
        </p:txBody>
      </p:sp>
      <p:sp>
        <p:nvSpPr>
          <p:cNvPr id="9" name="TextBox 8"/>
          <p:cNvSpPr txBox="1"/>
          <p:nvPr/>
        </p:nvSpPr>
        <p:spPr>
          <a:xfrm>
            <a:off x="2411760" y="6225046"/>
            <a:ext cx="5256584" cy="523220"/>
          </a:xfrm>
          <a:prstGeom prst="rect">
            <a:avLst/>
          </a:prstGeom>
          <a:solidFill>
            <a:srgbClr val="FF0000"/>
          </a:solidFill>
          <a:ln>
            <a:solidFill>
              <a:schemeClr val="accent1"/>
            </a:solidFill>
          </a:ln>
        </p:spPr>
        <p:txBody>
          <a:bodyPr wrap="square" rtlCol="0">
            <a:spAutoFit/>
          </a:bodyPr>
          <a:lstStyle/>
          <a:p>
            <a:pPr algn="ctr"/>
            <a:r>
              <a:rPr lang="en-US" b="1" dirty="0" smtClean="0">
                <a:solidFill>
                  <a:schemeClr val="bg1"/>
                </a:solidFill>
              </a:rPr>
              <a:t>Operations Analysis is the basis for the development of the </a:t>
            </a:r>
            <a:r>
              <a:rPr lang="en-US" b="1" dirty="0">
                <a:solidFill>
                  <a:schemeClr val="bg1"/>
                </a:solidFill>
              </a:rPr>
              <a:t>Results Matrix and the M&amp;E </a:t>
            </a:r>
            <a:r>
              <a:rPr lang="en-US" b="1" dirty="0" smtClean="0">
                <a:solidFill>
                  <a:schemeClr val="bg1"/>
                </a:solidFill>
              </a:rPr>
              <a:t>framework.</a:t>
            </a:r>
            <a:endParaRPr lang="en-US" b="1" dirty="0">
              <a:solidFill>
                <a:schemeClr val="bg1"/>
              </a:solidFill>
            </a:endParaRPr>
          </a:p>
        </p:txBody>
      </p:sp>
    </p:spTree>
    <p:extLst>
      <p:ext uri="{BB962C8B-B14F-4D97-AF65-F5344CB8AC3E}">
        <p14:creationId xmlns:p14="http://schemas.microsoft.com/office/powerpoint/2010/main" val="3132755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68022"/>
            <a:ext cx="8136904" cy="864096"/>
          </a:xfrm>
        </p:spPr>
        <p:txBody>
          <a:bodyPr/>
          <a:lstStyle/>
          <a:p>
            <a:r>
              <a:rPr lang="en-US" dirty="0" smtClean="0"/>
              <a:t>Flexible- selection based on country need and capacity</a:t>
            </a:r>
          </a:p>
          <a:p>
            <a:pPr marL="0" indent="0">
              <a:buNone/>
            </a:pPr>
            <a:endParaRPr lang="en-US" dirty="0" smtClean="0"/>
          </a:p>
        </p:txBody>
      </p:sp>
      <p:sp>
        <p:nvSpPr>
          <p:cNvPr id="2" name="Title 1"/>
          <p:cNvSpPr>
            <a:spLocks noGrp="1"/>
          </p:cNvSpPr>
          <p:nvPr>
            <p:ph type="title"/>
          </p:nvPr>
        </p:nvSpPr>
        <p:spPr/>
        <p:txBody>
          <a:bodyPr/>
          <a:lstStyle/>
          <a:p>
            <a:r>
              <a:rPr lang="en-US" dirty="0" smtClean="0"/>
              <a:t>Possible BOS outcome areas</a:t>
            </a:r>
            <a:endParaRPr lang="en-US" dirty="0"/>
          </a:p>
        </p:txBody>
      </p:sp>
      <p:grpSp>
        <p:nvGrpSpPr>
          <p:cNvPr id="10" name="Group 9"/>
          <p:cNvGrpSpPr/>
          <p:nvPr/>
        </p:nvGrpSpPr>
        <p:grpSpPr>
          <a:xfrm>
            <a:off x="1829514" y="3746060"/>
            <a:ext cx="5688632" cy="2448272"/>
            <a:chOff x="1829514" y="3121958"/>
            <a:chExt cx="5688632" cy="2448272"/>
          </a:xfrm>
        </p:grpSpPr>
        <p:sp>
          <p:nvSpPr>
            <p:cNvPr id="4" name="Rounded Rectangle 3"/>
            <p:cNvSpPr/>
            <p:nvPr/>
          </p:nvSpPr>
          <p:spPr bwMode="auto">
            <a:xfrm>
              <a:off x="1829514" y="4850150"/>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Logistics and Administration</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5" name="Rounded Rectangle 4"/>
            <p:cNvSpPr/>
            <p:nvPr/>
          </p:nvSpPr>
          <p:spPr bwMode="auto">
            <a:xfrm>
              <a:off x="3757593" y="4850150"/>
              <a:ext cx="1800200" cy="713499"/>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Finance</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6" name="Rounded Rectangle 5"/>
            <p:cNvSpPr/>
            <p:nvPr/>
          </p:nvSpPr>
          <p:spPr bwMode="auto">
            <a:xfrm>
              <a:off x="5717946" y="4850150"/>
              <a:ext cx="1800200" cy="713499"/>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Security</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7" name="Rounded Rectangle 6"/>
            <p:cNvSpPr/>
            <p:nvPr/>
          </p:nvSpPr>
          <p:spPr bwMode="auto">
            <a:xfrm>
              <a:off x="2729614" y="3986054"/>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a:t>Human Resources</a:t>
              </a:r>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8" name="Rounded Rectangle 7"/>
            <p:cNvSpPr/>
            <p:nvPr/>
          </p:nvSpPr>
          <p:spPr bwMode="auto">
            <a:xfrm>
              <a:off x="4657693" y="3986054"/>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smtClean="0"/>
                <a:t>ICT</a:t>
              </a:r>
              <a:endParaRPr lang="en-US" sz="1600" b="1" dirty="0"/>
            </a:p>
            <a:p>
              <a:pPr marL="0" marR="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a:ln>
                  <a:noFill/>
                </a:ln>
                <a:solidFill>
                  <a:srgbClr val="000000"/>
                </a:solidFill>
                <a:effectLst/>
              </a:endParaRPr>
            </a:p>
          </p:txBody>
        </p:sp>
        <p:sp>
          <p:nvSpPr>
            <p:cNvPr id="9" name="Rounded Rectangle 8"/>
            <p:cNvSpPr/>
            <p:nvPr/>
          </p:nvSpPr>
          <p:spPr bwMode="auto">
            <a:xfrm>
              <a:off x="3647609" y="3121958"/>
              <a:ext cx="1800200" cy="720080"/>
            </a:xfrm>
            <a:prstGeom prst="roundRect">
              <a:avLst/>
            </a:prstGeom>
            <a:solidFill>
              <a:srgbClr val="66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lvl="1" algn="ctr"/>
              <a:r>
                <a:rPr lang="en-US" sz="1600" b="1" dirty="0" smtClean="0"/>
                <a:t>Procurement</a:t>
              </a:r>
              <a:endParaRPr lang="en-US" sz="1600" b="1" dirty="0"/>
            </a:p>
          </p:txBody>
        </p:sp>
      </p:grpSp>
      <p:sp>
        <p:nvSpPr>
          <p:cNvPr id="11" name="Rectangle 10"/>
          <p:cNvSpPr/>
          <p:nvPr/>
        </p:nvSpPr>
        <p:spPr bwMode="auto">
          <a:xfrm>
            <a:off x="1880362" y="2548704"/>
            <a:ext cx="2736304" cy="576064"/>
          </a:xfrm>
          <a:prstGeom prst="rect">
            <a:avLst/>
          </a:prstGeom>
          <a:solidFill>
            <a:schemeClr val="accent2">
              <a:lumMod val="60000"/>
              <a:lumOff val="40000"/>
            </a:schemeClr>
          </a:solidFill>
          <a:ln w="9525" cap="flat" cmpd="sng" algn="ctr">
            <a:solidFill>
              <a:schemeClr val="accent2">
                <a:lumMod val="60000"/>
                <a:lumOff val="4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ea typeface="ＭＳ Ｐゴシック" charset="0"/>
                <a:cs typeface="ＭＳ Ｐゴシック" charset="0"/>
              </a:rPr>
              <a:t>Cost reduction</a:t>
            </a:r>
            <a:endPar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12" name="Rectangle 11"/>
          <p:cNvSpPr/>
          <p:nvPr/>
        </p:nvSpPr>
        <p:spPr bwMode="auto">
          <a:xfrm>
            <a:off x="4846374" y="2548704"/>
            <a:ext cx="2722619" cy="576064"/>
          </a:xfrm>
          <a:prstGeom prst="rect">
            <a:avLst/>
          </a:prstGeom>
          <a:solidFill>
            <a:schemeClr val="accent2">
              <a:lumMod val="60000"/>
              <a:lumOff val="40000"/>
            </a:schemeClr>
          </a:solidFill>
          <a:ln w="9525" cap="flat" cmpd="sng" algn="ctr">
            <a:solidFill>
              <a:schemeClr val="accent2">
                <a:lumMod val="60000"/>
                <a:lumOff val="4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ea typeface="ＭＳ Ｐゴシック" charset="0"/>
                <a:cs typeface="ＭＳ Ｐゴシック" charset="0"/>
              </a:rPr>
              <a:t>Quality Enhancement</a:t>
            </a:r>
            <a:endParaRPr kumimoji="0" lang="en-US" sz="20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13" name="Rectangle 12"/>
          <p:cNvSpPr/>
          <p:nvPr/>
        </p:nvSpPr>
        <p:spPr bwMode="auto">
          <a:xfrm>
            <a:off x="1764250" y="3573016"/>
            <a:ext cx="5976102" cy="2808312"/>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15" name="Straight Connector 14"/>
          <p:cNvCxnSpPr>
            <a:stCxn id="13" idx="0"/>
          </p:cNvCxnSpPr>
          <p:nvPr/>
        </p:nvCxnSpPr>
        <p:spPr bwMode="auto">
          <a:xfrm flipV="1">
            <a:off x="4752301" y="3226366"/>
            <a:ext cx="0" cy="34665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8" name="Straight Connector 17"/>
          <p:cNvCxnSpPr/>
          <p:nvPr/>
        </p:nvCxnSpPr>
        <p:spPr bwMode="auto">
          <a:xfrm flipH="1">
            <a:off x="3248514" y="3226366"/>
            <a:ext cx="2959169"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20" name="Straight Connector 19"/>
          <p:cNvCxnSpPr>
            <a:endCxn id="11" idx="2"/>
          </p:cNvCxnSpPr>
          <p:nvPr/>
        </p:nvCxnSpPr>
        <p:spPr bwMode="auto">
          <a:xfrm flipV="1">
            <a:off x="3248514" y="3124768"/>
            <a:ext cx="0" cy="10159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22" name="Straight Connector 21"/>
          <p:cNvCxnSpPr>
            <a:stCxn id="12" idx="2"/>
          </p:cNvCxnSpPr>
          <p:nvPr/>
        </p:nvCxnSpPr>
        <p:spPr bwMode="auto">
          <a:xfrm flipH="1">
            <a:off x="6207683" y="3124768"/>
            <a:ext cx="1" cy="101598"/>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23" name="Rounded Rectangle 22"/>
          <p:cNvSpPr/>
          <p:nvPr/>
        </p:nvSpPr>
        <p:spPr bwMode="auto">
          <a:xfrm>
            <a:off x="107504" y="2548704"/>
            <a:ext cx="1296144" cy="576064"/>
          </a:xfrm>
          <a:prstGeom prst="round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charset="0"/>
                <a:ea typeface="ＭＳ Ｐゴシック" charset="0"/>
                <a:cs typeface="ＭＳ Ｐゴシック" charset="0"/>
              </a:rPr>
              <a:t>Impact</a:t>
            </a:r>
            <a:endParaRPr kumimoji="0" lang="en-US" sz="20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4" name="Rounded Rectangle 23"/>
          <p:cNvSpPr/>
          <p:nvPr/>
        </p:nvSpPr>
        <p:spPr bwMode="auto">
          <a:xfrm>
            <a:off x="129278" y="4657192"/>
            <a:ext cx="1296144" cy="576064"/>
          </a:xfrm>
          <a:prstGeom prst="round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charset="0"/>
                <a:ea typeface="ＭＳ Ｐゴシック" charset="0"/>
                <a:cs typeface="ＭＳ Ｐゴシック" charset="0"/>
              </a:rPr>
              <a:t>Outcome</a:t>
            </a:r>
            <a:endParaRPr kumimoji="0" lang="en-US" sz="20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62662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80">
                                          <p:stCondLst>
                                            <p:cond delay="0"/>
                                          </p:stCondLst>
                                        </p:cTn>
                                        <p:tgtEl>
                                          <p:spTgt spid="23"/>
                                        </p:tgtEl>
                                      </p:cBhvr>
                                    </p:animEffect>
                                    <p:anim calcmode="lin" valueType="num">
                                      <p:cBhvr>
                                        <p:cTn id="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3" dur="26">
                                          <p:stCondLst>
                                            <p:cond delay="650"/>
                                          </p:stCondLst>
                                        </p:cTn>
                                        <p:tgtEl>
                                          <p:spTgt spid="23"/>
                                        </p:tgtEl>
                                      </p:cBhvr>
                                      <p:to x="100000" y="60000"/>
                                    </p:animScale>
                                    <p:animScale>
                                      <p:cBhvr>
                                        <p:cTn id="14" dur="166" decel="50000">
                                          <p:stCondLst>
                                            <p:cond delay="676"/>
                                          </p:stCondLst>
                                        </p:cTn>
                                        <p:tgtEl>
                                          <p:spTgt spid="23"/>
                                        </p:tgtEl>
                                      </p:cBhvr>
                                      <p:to x="100000" y="100000"/>
                                    </p:animScale>
                                    <p:animScale>
                                      <p:cBhvr>
                                        <p:cTn id="15" dur="26">
                                          <p:stCondLst>
                                            <p:cond delay="1312"/>
                                          </p:stCondLst>
                                        </p:cTn>
                                        <p:tgtEl>
                                          <p:spTgt spid="23"/>
                                        </p:tgtEl>
                                      </p:cBhvr>
                                      <p:to x="100000" y="80000"/>
                                    </p:animScale>
                                    <p:animScale>
                                      <p:cBhvr>
                                        <p:cTn id="16" dur="166" decel="50000">
                                          <p:stCondLst>
                                            <p:cond delay="1338"/>
                                          </p:stCondLst>
                                        </p:cTn>
                                        <p:tgtEl>
                                          <p:spTgt spid="23"/>
                                        </p:tgtEl>
                                      </p:cBhvr>
                                      <p:to x="100000" y="100000"/>
                                    </p:animScale>
                                    <p:animScale>
                                      <p:cBhvr>
                                        <p:cTn id="17" dur="26">
                                          <p:stCondLst>
                                            <p:cond delay="1642"/>
                                          </p:stCondLst>
                                        </p:cTn>
                                        <p:tgtEl>
                                          <p:spTgt spid="23"/>
                                        </p:tgtEl>
                                      </p:cBhvr>
                                      <p:to x="100000" y="90000"/>
                                    </p:animScale>
                                    <p:animScale>
                                      <p:cBhvr>
                                        <p:cTn id="18" dur="166" decel="50000">
                                          <p:stCondLst>
                                            <p:cond delay="1668"/>
                                          </p:stCondLst>
                                        </p:cTn>
                                        <p:tgtEl>
                                          <p:spTgt spid="23"/>
                                        </p:tgtEl>
                                      </p:cBhvr>
                                      <p:to x="100000" y="100000"/>
                                    </p:animScale>
                                    <p:animScale>
                                      <p:cBhvr>
                                        <p:cTn id="19" dur="26">
                                          <p:stCondLst>
                                            <p:cond delay="1808"/>
                                          </p:stCondLst>
                                        </p:cTn>
                                        <p:tgtEl>
                                          <p:spTgt spid="23"/>
                                        </p:tgtEl>
                                      </p:cBhvr>
                                      <p:to x="100000" y="95000"/>
                                    </p:animScale>
                                    <p:animScale>
                                      <p:cBhvr>
                                        <p:cTn id="20" dur="166" decel="50000">
                                          <p:stCondLst>
                                            <p:cond delay="1834"/>
                                          </p:stCondLst>
                                        </p:cTn>
                                        <p:tgtEl>
                                          <p:spTgt spid="2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80">
                                          <p:stCondLst>
                                            <p:cond delay="0"/>
                                          </p:stCondLst>
                                        </p:cTn>
                                        <p:tgtEl>
                                          <p:spTgt spid="24"/>
                                        </p:tgtEl>
                                      </p:cBhvr>
                                    </p:animEffect>
                                    <p:anim calcmode="lin" valueType="num">
                                      <p:cBhvr>
                                        <p:cTn id="2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29" dur="26">
                                          <p:stCondLst>
                                            <p:cond delay="650"/>
                                          </p:stCondLst>
                                        </p:cTn>
                                        <p:tgtEl>
                                          <p:spTgt spid="24"/>
                                        </p:tgtEl>
                                      </p:cBhvr>
                                      <p:to x="100000" y="60000"/>
                                    </p:animScale>
                                    <p:animScale>
                                      <p:cBhvr>
                                        <p:cTn id="30" dur="166" decel="50000">
                                          <p:stCondLst>
                                            <p:cond delay="676"/>
                                          </p:stCondLst>
                                        </p:cTn>
                                        <p:tgtEl>
                                          <p:spTgt spid="24"/>
                                        </p:tgtEl>
                                      </p:cBhvr>
                                      <p:to x="100000" y="100000"/>
                                    </p:animScale>
                                    <p:animScale>
                                      <p:cBhvr>
                                        <p:cTn id="31" dur="26">
                                          <p:stCondLst>
                                            <p:cond delay="1312"/>
                                          </p:stCondLst>
                                        </p:cTn>
                                        <p:tgtEl>
                                          <p:spTgt spid="24"/>
                                        </p:tgtEl>
                                      </p:cBhvr>
                                      <p:to x="100000" y="80000"/>
                                    </p:animScale>
                                    <p:animScale>
                                      <p:cBhvr>
                                        <p:cTn id="32" dur="166" decel="50000">
                                          <p:stCondLst>
                                            <p:cond delay="1338"/>
                                          </p:stCondLst>
                                        </p:cTn>
                                        <p:tgtEl>
                                          <p:spTgt spid="24"/>
                                        </p:tgtEl>
                                      </p:cBhvr>
                                      <p:to x="100000" y="100000"/>
                                    </p:animScale>
                                    <p:animScale>
                                      <p:cBhvr>
                                        <p:cTn id="33" dur="26">
                                          <p:stCondLst>
                                            <p:cond delay="1642"/>
                                          </p:stCondLst>
                                        </p:cTn>
                                        <p:tgtEl>
                                          <p:spTgt spid="24"/>
                                        </p:tgtEl>
                                      </p:cBhvr>
                                      <p:to x="100000" y="90000"/>
                                    </p:animScale>
                                    <p:animScale>
                                      <p:cBhvr>
                                        <p:cTn id="34" dur="166" decel="50000">
                                          <p:stCondLst>
                                            <p:cond delay="1668"/>
                                          </p:stCondLst>
                                        </p:cTn>
                                        <p:tgtEl>
                                          <p:spTgt spid="24"/>
                                        </p:tgtEl>
                                      </p:cBhvr>
                                      <p:to x="100000" y="100000"/>
                                    </p:animScale>
                                    <p:animScale>
                                      <p:cBhvr>
                                        <p:cTn id="35" dur="26">
                                          <p:stCondLst>
                                            <p:cond delay="1808"/>
                                          </p:stCondLst>
                                        </p:cTn>
                                        <p:tgtEl>
                                          <p:spTgt spid="24"/>
                                        </p:tgtEl>
                                      </p:cBhvr>
                                      <p:to x="100000" y="95000"/>
                                    </p:animScale>
                                    <p:animScale>
                                      <p:cBhvr>
                                        <p:cTn id="36" dur="166" decel="50000">
                                          <p:stCondLst>
                                            <p:cond delay="1834"/>
                                          </p:stCondLst>
                                        </p:cTn>
                                        <p:tgtEl>
                                          <p:spTgt spid="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ctrTitle"/>
          </p:nvPr>
        </p:nvSpPr>
        <p:spPr/>
        <p:txBody>
          <a:bodyPr/>
          <a:lstStyle/>
          <a:p>
            <a:pPr algn="ctr"/>
            <a:r>
              <a:rPr lang="en-US" dirty="0" smtClean="0"/>
              <a:t>Operations Analysis- Step 1: </a:t>
            </a:r>
            <a:br>
              <a:rPr lang="en-US" dirty="0" smtClean="0"/>
            </a:br>
            <a:r>
              <a:rPr lang="en-US" dirty="0" smtClean="0"/>
              <a:t>Baseline Analysis</a:t>
            </a:r>
            <a:endParaRPr lang="en-GB" sz="1800" b="1" dirty="0"/>
          </a:p>
        </p:txBody>
      </p:sp>
      <p:sp>
        <p:nvSpPr>
          <p:cNvPr id="4" name="Subtitle 3"/>
          <p:cNvSpPr>
            <a:spLocks noGrp="1"/>
          </p:cNvSpPr>
          <p:nvPr>
            <p:ph type="subTitle" sz="quarter" idx="1"/>
          </p:nvPr>
        </p:nvSpPr>
        <p:spPr/>
        <p:txBody>
          <a:bodyPr/>
          <a:lstStyle/>
          <a:p>
            <a:endParaRPr lang="en-US"/>
          </a:p>
        </p:txBody>
      </p:sp>
      <p:sp>
        <p:nvSpPr>
          <p:cNvPr id="5" name="Rectangle 1027"/>
          <p:cNvSpPr txBox="1">
            <a:spLocks noChangeArrowheads="1"/>
          </p:cNvSpPr>
          <p:nvPr/>
        </p:nvSpPr>
        <p:spPr bwMode="auto">
          <a:xfrm>
            <a:off x="1786544" y="5301208"/>
            <a:ext cx="59436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Tx/>
              <a:buSzTx/>
              <a:buFont typeface="Arial" pitchFamily="34" charset="0"/>
              <a:buNone/>
              <a:tabLst/>
              <a:defRPr/>
            </a:pPr>
            <a:r>
              <a:rPr kumimoji="0" lang="en-US" sz="1200" b="1" i="0" u="none" strike="noStrike" kern="0" cap="none" spc="0" normalizeH="0" baseline="0" noProof="0" smtClean="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t>Advanced Business Operations Training of Trainers</a:t>
            </a:r>
            <a:br>
              <a:rPr kumimoji="0" lang="en-US" sz="1200" b="1" i="0" u="none" strike="noStrike" kern="0" cap="none" spc="0" normalizeH="0" baseline="0" noProof="0" smtClean="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br>
            <a:r>
              <a:rPr kumimoji="0" lang="en-US" sz="1200" b="1" i="0" u="none" strike="noStrike" kern="0" cap="none" spc="0" normalizeH="0" baseline="0" noProof="0" smtClean="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t>[Turin – 17-21 Sept 2012]</a:t>
            </a:r>
            <a:endParaRPr kumimoji="0" lang="en-GB" sz="1200" b="0" i="0" u="none" strike="noStrike" kern="0" cap="none" spc="0" normalizeH="0" baseline="0" noProof="0" dirty="0">
              <a:ln>
                <a:noFill/>
              </a:ln>
              <a:solidFill>
                <a:srgbClr val="005395"/>
              </a:solidFill>
              <a:effectLst/>
              <a:uLnTx/>
              <a:uFillTx/>
              <a:latin typeface="+mn-lt"/>
              <a:ea typeface="+mn-ea"/>
              <a:cs typeface="+mn-cs"/>
            </a:endParaRPr>
          </a:p>
        </p:txBody>
      </p:sp>
    </p:spTree>
    <p:extLst>
      <p:ext uri="{BB962C8B-B14F-4D97-AF65-F5344CB8AC3E}">
        <p14:creationId xmlns:p14="http://schemas.microsoft.com/office/powerpoint/2010/main" val="672047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 Analysis: Objective</a:t>
            </a:r>
            <a:endParaRPr lang="en-US" dirty="0"/>
          </a:p>
        </p:txBody>
      </p:sp>
      <p:sp>
        <p:nvSpPr>
          <p:cNvPr id="3" name="Content Placeholder 2"/>
          <p:cNvSpPr>
            <a:spLocks noGrp="1"/>
          </p:cNvSpPr>
          <p:nvPr>
            <p:ph idx="1"/>
          </p:nvPr>
        </p:nvSpPr>
        <p:spPr/>
        <p:txBody>
          <a:bodyPr/>
          <a:lstStyle/>
          <a:p>
            <a:endParaRPr lang="en-GB" b="1" dirty="0" smtClean="0"/>
          </a:p>
          <a:p>
            <a:r>
              <a:rPr lang="en-GB" b="1" dirty="0" smtClean="0"/>
              <a:t>Objective</a:t>
            </a:r>
            <a:r>
              <a:rPr lang="en-GB" b="1" dirty="0"/>
              <a:t>: </a:t>
            </a:r>
            <a:endParaRPr lang="en-GB" b="1" dirty="0" smtClean="0"/>
          </a:p>
          <a:p>
            <a:pPr marL="347663" indent="0">
              <a:buNone/>
            </a:pPr>
            <a:r>
              <a:rPr lang="en-GB" dirty="0" smtClean="0"/>
              <a:t>Identify </a:t>
            </a:r>
            <a:r>
              <a:rPr lang="en-GB" dirty="0"/>
              <a:t>and describe </a:t>
            </a:r>
            <a:r>
              <a:rPr lang="en-GB" dirty="0" smtClean="0"/>
              <a:t>the existing Common Services and Harmonized Business Practises</a:t>
            </a:r>
            <a:endParaRPr lang="en-GB" dirty="0"/>
          </a:p>
          <a:p>
            <a:endParaRPr lang="en-GB" dirty="0"/>
          </a:p>
          <a:p>
            <a:r>
              <a:rPr lang="en-US" b="1" dirty="0" smtClean="0"/>
              <a:t>Result </a:t>
            </a:r>
            <a:r>
              <a:rPr lang="en-US" b="1" dirty="0"/>
              <a:t>Baseline Analysis: </a:t>
            </a:r>
            <a:endParaRPr lang="en-US" b="1" dirty="0" smtClean="0"/>
          </a:p>
          <a:p>
            <a:pPr marL="347663" indent="0">
              <a:buNone/>
            </a:pPr>
            <a:r>
              <a:rPr lang="en-US" dirty="0" smtClean="0"/>
              <a:t>Completed </a:t>
            </a:r>
            <a:r>
              <a:rPr lang="en-US" dirty="0"/>
              <a:t>Baseline Analysis </a:t>
            </a:r>
            <a:r>
              <a:rPr lang="en-US" dirty="0" smtClean="0"/>
              <a:t>Table</a:t>
            </a:r>
            <a:endParaRPr lang="en-US" dirty="0"/>
          </a:p>
        </p:txBody>
      </p:sp>
    </p:spTree>
    <p:extLst>
      <p:ext uri="{BB962C8B-B14F-4D97-AF65-F5344CB8AC3E}">
        <p14:creationId xmlns:p14="http://schemas.microsoft.com/office/powerpoint/2010/main" val="2269327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Common Services</a:t>
            </a:r>
            <a:endParaRPr lang="en-US" dirty="0"/>
          </a:p>
        </p:txBody>
      </p:sp>
      <p:pic>
        <p:nvPicPr>
          <p:cNvPr id="182274" name="Picture 2"/>
          <p:cNvPicPr>
            <a:picLocks noChangeAspect="1" noChangeArrowheads="1"/>
          </p:cNvPicPr>
          <p:nvPr/>
        </p:nvPicPr>
        <p:blipFill>
          <a:blip r:embed="rId2"/>
          <a:srcRect l="13618" r="13599" b="4424"/>
          <a:stretch>
            <a:fillRect/>
          </a:stretch>
        </p:blipFill>
        <p:spPr bwMode="auto">
          <a:xfrm>
            <a:off x="179512" y="1570038"/>
            <a:ext cx="8568952" cy="46672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unssc_pptx_template_0">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unssc_pptx_template_0</Template>
  <TotalTime>11631</TotalTime>
  <Words>1701</Words>
  <Application>Microsoft Office PowerPoint</Application>
  <PresentationFormat>On-screen Show (4:3)</PresentationFormat>
  <Paragraphs>309</Paragraphs>
  <Slides>29</Slides>
  <Notes>10</Notes>
  <HiddenSlides>3</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unssc_pptx_template_0</vt:lpstr>
      <vt:lpstr>Document</vt:lpstr>
      <vt:lpstr>UNDG Business Operations  Module 1: Operations Analysis</vt:lpstr>
      <vt:lpstr>Recap- What is the BoS?</vt:lpstr>
      <vt:lpstr>How to design a BOS</vt:lpstr>
      <vt:lpstr>The Roadmap</vt:lpstr>
      <vt:lpstr>Outline Module 1:Operations Analysis </vt:lpstr>
      <vt:lpstr>Possible BOS outcome areas</vt:lpstr>
      <vt:lpstr>Operations Analysis- Step 1:  Baseline Analysis</vt:lpstr>
      <vt:lpstr>Baseline Analysis: Objective</vt:lpstr>
      <vt:lpstr>Examples Common Services</vt:lpstr>
      <vt:lpstr>Examples Common Services</vt:lpstr>
      <vt:lpstr>Baseline Analysis</vt:lpstr>
      <vt:lpstr>Baseline Analysis Template</vt:lpstr>
      <vt:lpstr>Baseline Analysis </vt:lpstr>
      <vt:lpstr>Baseline Analysis: Example</vt:lpstr>
      <vt:lpstr>Operations Analysis- Step 2:  Needs &amp; Requirement Analysis</vt:lpstr>
      <vt:lpstr>Needs Analysis</vt:lpstr>
      <vt:lpstr>Needs Analysis</vt:lpstr>
      <vt:lpstr>Needs Analysis </vt:lpstr>
      <vt:lpstr>Needs Analysis: Programme related Needs</vt:lpstr>
      <vt:lpstr>Needs Analysis: Programme related Needs</vt:lpstr>
      <vt:lpstr>Example Programme related Needs </vt:lpstr>
      <vt:lpstr>Needs Analysis: Programme related Needs</vt:lpstr>
      <vt:lpstr>Needs Analysis: Other Business Operations Needs</vt:lpstr>
      <vt:lpstr>Template Need Analysis</vt:lpstr>
      <vt:lpstr>Example Needs Statement</vt:lpstr>
      <vt:lpstr>Key Performance Indicators (KPI’s)</vt:lpstr>
      <vt:lpstr>Example KPI’s</vt:lpstr>
      <vt:lpstr>Example Needs and Requirements Template</vt:lpstr>
      <vt:lpstr>Programme related Needs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Ribotta</dc:creator>
  <cp:lastModifiedBy>Lars Tushuizen</cp:lastModifiedBy>
  <cp:revision>454</cp:revision>
  <cp:lastPrinted>2012-09-10T20:05:44Z</cp:lastPrinted>
  <dcterms:created xsi:type="dcterms:W3CDTF">2012-06-21T11:41:42Z</dcterms:created>
  <dcterms:modified xsi:type="dcterms:W3CDTF">2014-11-23T07:34:24Z</dcterms:modified>
</cp:coreProperties>
</file>